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3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  <p:sldMasterId id="2147483762" r:id="rId2"/>
    <p:sldMasterId id="2147484059" r:id="rId3"/>
    <p:sldMasterId id="2147484111" r:id="rId4"/>
  </p:sldMasterIdLst>
  <p:notesMasterIdLst>
    <p:notesMasterId r:id="rId19"/>
  </p:notesMasterIdLst>
  <p:handoutMasterIdLst>
    <p:handoutMasterId r:id="rId20"/>
  </p:handoutMasterIdLst>
  <p:sldIdLst>
    <p:sldId id="702" r:id="rId5"/>
    <p:sldId id="641" r:id="rId6"/>
    <p:sldId id="809" r:id="rId7"/>
    <p:sldId id="847" r:id="rId8"/>
    <p:sldId id="916" r:id="rId9"/>
    <p:sldId id="896" r:id="rId10"/>
    <p:sldId id="915" r:id="rId11"/>
    <p:sldId id="919" r:id="rId12"/>
    <p:sldId id="895" r:id="rId13"/>
    <p:sldId id="831" r:id="rId14"/>
    <p:sldId id="817" r:id="rId15"/>
    <p:sldId id="757" r:id="rId16"/>
    <p:sldId id="855" r:id="rId17"/>
    <p:sldId id="865" r:id="rId18"/>
  </p:sldIdLst>
  <p:sldSz cx="9144000" cy="6858000" type="screen4x3"/>
  <p:notesSz cx="6797675" cy="99266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CC66FF"/>
    <a:srgbClr val="9999FF"/>
    <a:srgbClr val="0033CC"/>
    <a:srgbClr val="000099"/>
    <a:srgbClr val="0066FF"/>
    <a:srgbClr val="6600FF"/>
    <a:srgbClr val="9933FF"/>
    <a:srgbClr val="FF66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952" autoAdjust="0"/>
    <p:restoredTop sz="94404" autoAdjust="0"/>
  </p:normalViewPr>
  <p:slideViewPr>
    <p:cSldViewPr>
      <p:cViewPr>
        <p:scale>
          <a:sx n="60" d="100"/>
          <a:sy n="60" d="100"/>
        </p:scale>
        <p:origin x="372" y="2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60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6400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1"/>
            <a:ext cx="2946400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27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711"/>
            <a:ext cx="2946400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27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711"/>
            <a:ext cx="2946400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67B3B9F9-D6C5-4BC8-9B03-512E09CD28F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206109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6400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1"/>
            <a:ext cx="2946400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30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9163" y="744538"/>
            <a:ext cx="4960937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/>
          <a:lstStyle/>
          <a:p>
            <a:endParaRPr lang="en-HK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715951"/>
            <a:ext cx="4984750" cy="4466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/>
              <a:t>Click to edit Master text styles</a:t>
            </a:r>
          </a:p>
          <a:p>
            <a:pPr lvl="1"/>
            <a:r>
              <a:rPr lang="en-US" altLang="zh-TW" noProof="0"/>
              <a:t>Second level</a:t>
            </a:r>
          </a:p>
          <a:p>
            <a:pPr lvl="2"/>
            <a:r>
              <a:rPr lang="en-US" altLang="zh-TW" noProof="0"/>
              <a:t>Third level</a:t>
            </a:r>
          </a:p>
          <a:p>
            <a:pPr lvl="3"/>
            <a:r>
              <a:rPr lang="en-US" altLang="zh-TW" noProof="0"/>
              <a:t>Fourth level</a:t>
            </a:r>
          </a:p>
          <a:p>
            <a:pPr lvl="4"/>
            <a:r>
              <a:rPr lang="en-US" altLang="zh-TW" noProof="0"/>
              <a:t>Fifth level</a:t>
            </a:r>
          </a:p>
        </p:txBody>
      </p:sp>
      <p:sp>
        <p:nvSpPr>
          <p:cNvPr id="491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0307"/>
            <a:ext cx="2946400" cy="49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91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30307"/>
            <a:ext cx="2946400" cy="49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8DF0438F-5B0A-431A-B86D-4E37CFA0F94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2702166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4CBA3177-482E-4582-9BB7-8CFD227D5F71}" type="slidenum">
              <a:rPr lang="en-US" altLang="zh-TW" smtClean="0">
                <a:latin typeface="Times New Roman" pitchFamily="18" charset="0"/>
              </a:rPr>
              <a:pPr algn="l" rtl="0"/>
              <a:t>1</a:t>
            </a:fld>
            <a:endParaRPr lang="en-US" altLang="zh-TW">
              <a:latin typeface="Times New Roman" pitchFamily="18" charset="0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en-HK"/>
          </a:p>
        </p:txBody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algn="l" rtl="0"/>
            <a:endParaRPr lang="zh-TW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A00F1B0C-BB54-4D87-AD11-18661D503123}" type="slidenum">
              <a:rPr lang="en-US" altLang="zh-TW" smtClean="0">
                <a:latin typeface="Times New Roman" pitchFamily="18" charset="0"/>
              </a:rPr>
              <a:pPr algn="l" rtl="0"/>
              <a:t>2</a:t>
            </a:fld>
            <a:endParaRPr lang="en-US" altLang="zh-TW">
              <a:latin typeface="Times New Roman" pitchFamily="18" charset="0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en-HK"/>
          </a:p>
        </p:txBody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algn="l" rtl="0"/>
            <a:endParaRPr lang="zh-TW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EB8BD63F-4EE0-4850-926A-2D57ED63A6A3}" type="slidenum">
              <a:rPr lang="en-US" altLang="zh-TW" smtClean="0">
                <a:solidFill>
                  <a:srgbClr val="000000"/>
                </a:solidFill>
                <a:latin typeface="Times New Roman" pitchFamily="18" charset="0"/>
              </a:rPr>
              <a:pPr algn="l" rtl="0"/>
              <a:t>3</a:t>
            </a:fld>
            <a:endParaRPr lang="en-US" altLang="zh-TW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en-HK"/>
          </a:p>
        </p:txBody>
      </p:sp>
      <p:sp>
        <p:nvSpPr>
          <p:cNvPr id="1199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 rtl="0">
              <a:defRPr/>
            </a:pPr>
            <a:endParaRPr lang="en-US" altLang="zh-HK" dirty="0"/>
          </a:p>
          <a:p>
            <a:pPr algn="l" rtl="0">
              <a:defRPr/>
            </a:pPr>
            <a:r>
              <a:rPr lang="en-US" altLang="zh-HK" dirty="0"/>
              <a:t>據報道，整體盛行率為</a:t>
            </a:r>
            <a:r>
              <a:rPr lang="en-US" altLang="zh-TW" sz="1300" dirty="0"/>
              <a:t>高達10%的育齡婦女，</a:t>
            </a:r>
            <a:r>
              <a:rPr lang="en-US" altLang="zh-HK" dirty="0"/>
              <a:t>但少尿女性的盛行率可高達 70% 至 80%。</a:t>
            </a:r>
            <a:r>
              <a:rPr lang="en-US" altLang="zh-HK" dirty="0" err="1"/>
              <a:t>閉經</a:t>
            </a:r>
            <a:r>
              <a:rPr lang="en-US" altLang="zh-HK" dirty="0"/>
              <a:t>在無排卵性不孕症女性中，這一比例為 60% 至 70%。</a:t>
            </a:r>
          </a:p>
          <a:p>
            <a:pPr lvl="0" algn="l" rtl="0"/>
            <a:r>
              <a:rPr kumimoji="1" lang="en-HK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多囊性卵巢症候群（PCOS）影響約10%至13%的育齡女性。據估計，全球高達70%的PCOS患者並不知道自己患有此病。</a:t>
            </a:r>
          </a:p>
          <a:p>
            <a:pPr lvl="0" algn="l" rtl="0"/>
            <a:r>
              <a:rPr kumimoji="1" lang="en-HK" sz="1200" b="0" i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多囊性卵巢症候群是全球女性無排卵的最常見原因，也是導致不孕症的主要原因之一。</a:t>
            </a:r>
          </a:p>
          <a:p>
            <a:pPr algn="l" rtl="0">
              <a:defRPr/>
            </a:pPr>
            <a:endParaRPr lang="en-US" altLang="zh-TW" dirty="0"/>
          </a:p>
          <a:p>
            <a:pPr algn="l" rtl="0">
              <a:defRPr/>
            </a:pPr>
            <a:endParaRPr lang="zh-TW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8E23127D-B9CB-4B00-AE9B-EADAF226B32B}" type="slidenum">
              <a:rPr lang="en-US" altLang="zh-TW">
                <a:solidFill>
                  <a:prstClr val="black"/>
                </a:solidFill>
                <a:latin typeface="Times New Roman" pitchFamily="18" charset="0"/>
              </a:rPr>
              <a:pPr algn="l" rtl="0"/>
              <a:t>4</a:t>
            </a:fld>
            <a:endParaRPr lang="en-US" altLang="zh-TW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en-HK"/>
          </a:p>
        </p:txBody>
      </p:sp>
      <p:sp>
        <p:nvSpPr>
          <p:cNvPr id="1105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 rtl="0">
              <a:defRPr/>
            </a:pPr>
            <a:r>
              <a:rPr lang="en-US" altLang="zh-TW" dirty="0">
                <a:cs typeface="Times New Roman" pitchFamily="18" charset="0"/>
              </a:rPr>
              <a:t>對於具有可疑臨床特徵的女性，應檢查荷爾蒙水平（包括雄性激素）和骨盆超音波檢查，以輔助診斷。</a:t>
            </a:r>
          </a:p>
          <a:p>
            <a:pPr algn="l" rtl="0">
              <a:defRPr/>
            </a:pPr>
            <a:endParaRPr lang="zh-TW" altLang="en-US" dirty="0">
              <a:cs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DD1AA375-9CBA-4497-9AB3-E9E93BF5EAB0}" type="slidenum">
              <a:rPr lang="en-US" altLang="zh-TW" smtClean="0">
                <a:latin typeface="Times New Roman" pitchFamily="18" charset="0"/>
              </a:rPr>
              <a:pPr/>
              <a:t>5</a:t>
            </a:fld>
            <a:endParaRPr lang="en-US" altLang="zh-TW">
              <a:latin typeface="Times New Roman" pitchFamily="18" charset="0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en-HK"/>
          </a:p>
        </p:txBody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3" y="4714355"/>
            <a:ext cx="4984750" cy="4466988"/>
          </a:xfrm>
          <a:noFill/>
        </p:spPr>
        <p:txBody>
          <a:bodyPr/>
          <a:lstStyle/>
          <a:p>
            <a:pPr algn="just">
              <a:buClr>
                <a:srgbClr val="00FF00"/>
              </a:buClr>
              <a:buFont typeface="Symbol" pitchFamily="18" charset="2"/>
              <a:buNone/>
            </a:pPr>
            <a:r>
              <a:rPr lang="en-US" altLang="zh-HK" b="1" dirty="0"/>
              <a:t>Different pathophysiological mechanisms have been implicated in the pathogenesis of PCOS which account for </a:t>
            </a:r>
            <a:r>
              <a:rPr lang="en-US" altLang="zh-TW" b="1" dirty="0"/>
              <a:t>its large heterogeneity</a:t>
            </a:r>
            <a:r>
              <a:rPr lang="en-US" altLang="zh-TW" dirty="0"/>
              <a:t> </a:t>
            </a:r>
          </a:p>
          <a:p>
            <a:pPr algn="just">
              <a:buClr>
                <a:srgbClr val="00FF00"/>
              </a:buClr>
              <a:buFont typeface="Symbol" pitchFamily="18" charset="2"/>
              <a:buNone/>
            </a:pPr>
            <a:endParaRPr lang="en-US" altLang="zh-TW" b="1" dirty="0"/>
          </a:p>
          <a:p>
            <a:pPr algn="just">
              <a:buClr>
                <a:srgbClr val="00FF00"/>
              </a:buClr>
              <a:buFont typeface="Symbol" pitchFamily="18" charset="2"/>
              <a:buNone/>
            </a:pPr>
            <a:r>
              <a:rPr lang="en-US" altLang="zh-TW" b="1" dirty="0"/>
              <a:t>with </a:t>
            </a:r>
            <a:r>
              <a:rPr kumimoji="0" lang="en-US" altLang="zh-TW" b="1" dirty="0"/>
              <a:t>hyperandrogenism</a:t>
            </a:r>
            <a:r>
              <a:rPr lang="en-US" altLang="zh-TW" dirty="0"/>
              <a:t> </a:t>
            </a:r>
            <a:r>
              <a:rPr lang="en-US" altLang="zh-TW" b="1" dirty="0"/>
              <a:t>represents the most cardinal marker supporting the diagnosis</a:t>
            </a:r>
          </a:p>
          <a:p>
            <a:pPr algn="just">
              <a:buClr>
                <a:srgbClr val="00FF00"/>
              </a:buClr>
              <a:buFont typeface="Symbol" pitchFamily="18" charset="2"/>
              <a:buNone/>
            </a:pPr>
            <a:endParaRPr kumimoji="0" lang="en-US" altLang="zh-TW" dirty="0"/>
          </a:p>
          <a:p>
            <a:pPr algn="just">
              <a:buClr>
                <a:srgbClr val="00FF00"/>
              </a:buClr>
              <a:buFont typeface="Symbol" pitchFamily="18" charset="2"/>
              <a:buNone/>
            </a:pPr>
            <a:r>
              <a:rPr lang="en-US" altLang="zh-TW" b="1" dirty="0"/>
              <a:t>There are at least 2 possible pathophysiological mechanisms - </a:t>
            </a:r>
          </a:p>
          <a:p>
            <a:endParaRPr lang="en-US" altLang="zh-TW" b="1" dirty="0">
              <a:ea typeface="SimSun" pitchFamily="2" charset="-122"/>
            </a:endParaRPr>
          </a:p>
          <a:p>
            <a:endParaRPr lang="zh-TW" altLang="en-US" dirty="0"/>
          </a:p>
          <a:p>
            <a:endParaRPr lang="zh-TW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17EAE9-7086-61A7-5D85-1477169268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>
            <a:extLst>
              <a:ext uri="{FF2B5EF4-FFF2-40B4-BE49-F238E27FC236}">
                <a16:creationId xmlns:a16="http://schemas.microsoft.com/office/drawing/2014/main" id="{6544906D-D41F-0AD6-10FE-2546864643B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rtl="0"/>
            <a:fld id="{84515776-78F4-4748-97E7-7783702DCC82}" type="slidenum">
              <a:rPr lang="en-US" altLang="zh-TW" smtClean="0">
                <a:latin typeface="Times New Roman" pitchFamily="18" charset="0"/>
              </a:rPr>
              <a:pPr algn="l" rtl="0"/>
              <a:t>7</a:t>
            </a:fld>
            <a:endParaRPr lang="en-US" altLang="zh-TW">
              <a:latin typeface="Times New Roman" pitchFamily="18" charset="0"/>
            </a:endParaRPr>
          </a:p>
        </p:txBody>
      </p:sp>
      <p:sp>
        <p:nvSpPr>
          <p:cNvPr id="67587" name="Rectangle 2">
            <a:extLst>
              <a:ext uri="{FF2B5EF4-FFF2-40B4-BE49-F238E27FC236}">
                <a16:creationId xmlns:a16="http://schemas.microsoft.com/office/drawing/2014/main" id="{83287AEF-FCC3-0AA9-AB68-30E8CFF399E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zh-HK" altLang="en-US"/>
          </a:p>
        </p:txBody>
      </p:sp>
      <p:sp>
        <p:nvSpPr>
          <p:cNvPr id="67588" name="Rectangle 3">
            <a:extLst>
              <a:ext uri="{FF2B5EF4-FFF2-40B4-BE49-F238E27FC236}">
                <a16:creationId xmlns:a16="http://schemas.microsoft.com/office/drawing/2014/main" id="{FB270694-2E6F-2812-A98F-9E870EEE2A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algn="l" rtl="0"/>
            <a:endParaRPr lang="zh-TW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43497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CDCF9D-E073-9864-C0FF-B9284CDF83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603DF888-26B3-6CEA-D11A-30D1C9403B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2A0D6C2B-EDE0-D03D-A238-CEBFA81B96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n-HK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7828D8CF-FFCB-1220-08F9-9E35823F4B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>
              <a:defRPr/>
            </a:pPr>
            <a:fld id="{8DF0438F-5B0A-431A-B86D-4E37CFA0F945}" type="slidenum">
              <a:rPr lang="en-US" altLang="zh-TW" smtClean="0"/>
              <a:pPr algn="l" rtl="0">
                <a:defRPr/>
              </a:pPr>
              <a:t>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653470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rtl="0"/>
            <a:fld id="{54207CBC-BD7E-4EC3-B593-0BA5C711155C}" type="slidenum">
              <a:rPr lang="en-US" altLang="zh-TW">
                <a:solidFill>
                  <a:prstClr val="black"/>
                </a:solidFill>
                <a:latin typeface="Times New Roman" pitchFamily="18" charset="0"/>
              </a:rPr>
              <a:pPr algn="l" rtl="0"/>
              <a:t>9</a:t>
            </a:fld>
            <a:endParaRPr lang="en-US" altLang="zh-TW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en-HK"/>
          </a:p>
        </p:txBody>
      </p:sp>
      <p:sp>
        <p:nvSpPr>
          <p:cNvPr id="1063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 rtl="0">
              <a:defRPr/>
            </a:pPr>
            <a:r>
              <a:rPr lang="en-US" altLang="zh-TW" dirty="0"/>
              <a:t>然而，越來越多的證據表明，多囊性卵巢症候群（PCOS）會影響人的一生。除了在早期生殖期表現為內分泌異常或生殖功能障礙外，研究人員還發現了許多與PCOS相關的代謝風險因子。</a:t>
            </a:r>
            <a:r>
              <a:rPr kumimoji="0" lang="en-US" altLang="zh-TW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這些代謝紊亂會對健康造成長期影響，但往往在出現症狀之前很容易被忽略。</a:t>
            </a:r>
            <a:r>
              <a:rPr lang="en-US" altLang="zh-TW" dirty="0"/>
              <a:t>晚年易患第2型糖尿病和心血管疾病。  </a:t>
            </a:r>
          </a:p>
          <a:p>
            <a:pPr algn="l" rtl="0">
              <a:defRPr/>
            </a:pPr>
            <a:endParaRPr lang="en-US" altLang="zh-TW" dirty="0"/>
          </a:p>
          <a:p>
            <a:pPr algn="l" rtl="0">
              <a:defRPr/>
            </a:pPr>
            <a:endParaRPr lang="en-US" altLang="zh-TW" dirty="0">
              <a:solidFill>
                <a:srgbClr val="FFFFFF"/>
              </a:solidFill>
            </a:endParaRPr>
          </a:p>
          <a:p>
            <a:pPr algn="l" rtl="0">
              <a:defRPr/>
            </a:pP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7847526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rtl="0"/>
            <a:fld id="{C6F69152-5BB7-4837-B320-B5F422CB6617}" type="slidenum">
              <a:rPr lang="en-US" altLang="zh-TW" smtClean="0">
                <a:latin typeface="Times New Roman" pitchFamily="18" charset="0"/>
              </a:rPr>
              <a:pPr algn="l" rtl="0"/>
              <a:t>11</a:t>
            </a:fld>
            <a:endParaRPr lang="en-US" altLang="zh-TW">
              <a:latin typeface="Times New Roman" pitchFamily="18" charset="0"/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en-HK"/>
          </a:p>
        </p:txBody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algn="l" rtl="0">
              <a:spcBef>
                <a:spcPct val="15000"/>
              </a:spcBef>
              <a:spcAft>
                <a:spcPct val="15000"/>
              </a:spcAft>
            </a:pPr>
            <a:endParaRPr lang="en-US" altLang="zh-TW">
              <a:latin typeface="Arial" charset="0"/>
              <a:cs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rtl="0"/>
            <a:fld id="{EEBDD5AD-5A1C-4869-948A-D79E5355AC98}" type="slidenum">
              <a:rPr lang="en-US" altLang="zh-TW" smtClean="0">
                <a:latin typeface="Times New Roman" pitchFamily="18" charset="0"/>
              </a:rPr>
              <a:pPr algn="l" rtl="0"/>
              <a:t>12</a:t>
            </a:fld>
            <a:endParaRPr lang="en-US" altLang="zh-TW">
              <a:latin typeface="Times New Roman" pitchFamily="18" charset="0"/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en-HK"/>
          </a:p>
        </p:txBody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algn="l" rtl="0"/>
            <a:endParaRPr lang="zh-TW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rtl="0"/>
            <a:fld id="{BE6816B3-C403-4560-8D43-54DFCE8DAB28}" type="slidenum">
              <a:rPr lang="en-US" altLang="zh-TW">
                <a:solidFill>
                  <a:prstClr val="black"/>
                </a:solidFill>
                <a:latin typeface="Times New Roman" pitchFamily="18" charset="0"/>
              </a:rPr>
              <a:pPr algn="l" rtl="0"/>
              <a:t>13</a:t>
            </a:fld>
            <a:endParaRPr lang="en-US" altLang="zh-TW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en-HK"/>
          </a:p>
        </p:txBody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algn="l" rtl="0"/>
            <a:r>
              <a:rPr lang="en-US" altLang="zh-HK" dirty="0"/>
              <a:t>口服避孕藥可透過降低雄性激素水平，可以緩解雄性激素相關症狀並調節月經。然而，它可能會降低葡萄糖耐受性並加重代謝紊亂，尤其是在患有多囊性卵巢症候群的肥胖患者中。</a:t>
            </a:r>
            <a:endParaRPr lang="en-US" altLang="zh-TW" dirty="0"/>
          </a:p>
          <a:p>
            <a:pPr lvl="1" algn="l" rtl="0">
              <a:buClr>
                <a:schemeClr val="folHlink"/>
              </a:buClr>
            </a:pPr>
            <a:endParaRPr lang="en-US" altLang="zh-TW" sz="1300" dirty="0"/>
          </a:p>
          <a:p>
            <a:pPr lvl="1" algn="l" rtl="0">
              <a:buClr>
                <a:schemeClr val="folHlink"/>
              </a:buClr>
            </a:pPr>
            <a:endParaRPr lang="en-US" altLang="zh-TW" sz="1300" dirty="0"/>
          </a:p>
          <a:p>
            <a:pPr lvl="1" algn="l" rtl="0">
              <a:buClr>
                <a:schemeClr val="folHlink"/>
              </a:buClr>
            </a:pPr>
            <a:endParaRPr lang="en-US" altLang="zh-TW" sz="1300" dirty="0"/>
          </a:p>
          <a:p>
            <a:pPr algn="l" rtl="0"/>
            <a:endParaRPr lang="en-US" altLang="zh-TW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3" y="1604"/>
              <a:ext cx="448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HK" altLang="zh-HK">
                  <a:ea typeface="PMingLiU" pitchFamily="18" charset="-120"/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HK" altLang="zh-HK">
                  <a:ea typeface="PMingLiU" pitchFamily="18" charset="-120"/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1" y="1870"/>
              <a:ext cx="465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HK" altLang="zh-HK">
                  <a:ea typeface="PMingLiU" pitchFamily="18" charset="-120"/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HK" altLang="zh-HK">
                  <a:ea typeface="PMingLiU" pitchFamily="18" charset="-120"/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HK" altLang="zh-HK">
                <a:ea typeface="PMingLiU" pitchFamily="18" charset="-120"/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HK" altLang="zh-HK">
                <a:ea typeface="PMingLiU" pitchFamily="18" charset="-120"/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HK" altLang="zh-HK">
                <a:ea typeface="PMingLiU" pitchFamily="18" charset="-120"/>
              </a:endParaRPr>
            </a:p>
          </p:txBody>
        </p:sp>
      </p:grpSp>
      <p:sp>
        <p:nvSpPr>
          <p:cNvPr id="18126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zh-TW" noProof="0"/>
              <a:t>Click to edit Master title style</a:t>
            </a:r>
          </a:p>
        </p:txBody>
      </p:sp>
      <p:sp>
        <p:nvSpPr>
          <p:cNvPr id="18126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zh-TW" noProof="0"/>
              <a:t>Click to edit Master subtitle style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E7C05FE8-C220-4C9C-9DA7-40BBA187CF7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91683391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90423A-9215-43AF-AC33-9DB182434F8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8232610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B978CC-A2EA-4A0C-B1B5-8840E16DB09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9433775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E3FB05-4EA2-430E-87DF-F591C8ADF55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63490751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B86744-F0ED-4701-B71C-04686B96194A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81895969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689AE2-F79C-4145-B422-FE84646C1C7A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34894398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61B21-7320-498C-B4EF-3DADDA376E6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86551323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D4B21C-E760-4395-95E5-EECC29C096C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13457308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BD1E3E-4559-46AB-A4A5-7C77EEB0952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91473972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719DD5-85C7-494C-83C1-811851E9C33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93723743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C3311D-A540-44B7-9D1E-A1DDE5C78DC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83129556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AEF72A-88FB-4025-B562-E7F32F64F74A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43008198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150938" y="214313"/>
            <a:ext cx="7804150" cy="591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2100BC-F577-460C-8C4B-B1E83415A5F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19960588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145088" y="2017713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145088" y="4151313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048C4D-9DB7-4992-9931-021CA5FBBD83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22407512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145088" y="2017713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145088" y="4151313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DD8138-F49D-444A-922B-3D9BDF8014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59767973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77724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82688" y="4151313"/>
            <a:ext cx="77724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2FEAFA-4246-49E1-B9E9-61B14DA6AB7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37444290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BF96BA-E5AD-4B6C-A510-8F085C12A5F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90260773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3" y="1604"/>
              <a:ext cx="448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HK" altLang="zh-HK">
                  <a:solidFill>
                    <a:srgbClr val="000000"/>
                  </a:solidFill>
                  <a:ea typeface="PMingLiU" pitchFamily="18" charset="-120"/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HK" altLang="zh-HK">
                  <a:solidFill>
                    <a:srgbClr val="000000"/>
                  </a:solidFill>
                  <a:ea typeface="PMingLiU" pitchFamily="18" charset="-120"/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1" y="1870"/>
              <a:ext cx="465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HK" altLang="zh-HK">
                  <a:solidFill>
                    <a:srgbClr val="000000"/>
                  </a:solidFill>
                  <a:ea typeface="PMingLiU" pitchFamily="18" charset="-120"/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HK" altLang="zh-HK">
                  <a:solidFill>
                    <a:srgbClr val="000000"/>
                  </a:solidFill>
                  <a:ea typeface="PMingLiU" pitchFamily="18" charset="-120"/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HK" altLang="zh-HK">
                <a:solidFill>
                  <a:srgbClr val="000000"/>
                </a:solidFill>
                <a:ea typeface="PMingLiU" pitchFamily="18" charset="-120"/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HK" altLang="zh-HK">
                <a:solidFill>
                  <a:srgbClr val="000000"/>
                </a:solidFill>
                <a:ea typeface="PMingLiU" pitchFamily="18" charset="-120"/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HK" altLang="zh-HK">
                <a:solidFill>
                  <a:srgbClr val="000000"/>
                </a:solidFill>
                <a:ea typeface="PMingLiU" pitchFamily="18" charset="-120"/>
              </a:endParaRPr>
            </a:p>
          </p:txBody>
        </p:sp>
      </p:grpSp>
      <p:sp>
        <p:nvSpPr>
          <p:cNvPr id="18126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zh-TW" noProof="0"/>
              <a:t>Click to edit Master title style</a:t>
            </a:r>
          </a:p>
        </p:txBody>
      </p:sp>
      <p:sp>
        <p:nvSpPr>
          <p:cNvPr id="18126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zh-TW" noProof="0"/>
              <a:t>Click to edit Master subtitle style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rgbClr val="1C1C1C"/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rgbClr val="1C1C1C"/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rgbClr val="1C1C1C"/>
                </a:solidFill>
              </a:defRPr>
            </a:lvl1pPr>
          </a:lstStyle>
          <a:p>
            <a:pPr>
              <a:defRPr/>
            </a:pPr>
            <a:fld id="{410A9D9B-DDD9-4861-844D-175491C0F80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48245253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07D347-1DAF-41BA-9EAA-246DA3B4DA3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50339292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1EE42F-184A-4AF4-97FB-B6CB1CAC4EC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19551404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1D6643-FF0A-472A-A477-18F0DBD2D31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75938173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301F06-FC0B-4592-BB36-E01539D5F66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60745070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3C9310-74AC-4901-A882-7AE6C2CA5A1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67118469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9EF7E6-BE3E-42A5-B1DC-C2EB894384E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79051549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96A497-E313-42AE-B277-21D4B8B663D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23847311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A454B0-B7B9-4CFB-8D9E-DCD3B2E7406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13864240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20C0D0-B40B-43D5-A9E8-F758B33565BA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69609838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7C70EF-25BC-4B51-9F1B-DA42BE86F9E3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73369903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7CD191-090B-44A9-A9F6-BFE832211F8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12887639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150938" y="214313"/>
            <a:ext cx="7804150" cy="591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EED953-F465-42B8-A9A8-22696F11FE2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33109910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145088" y="2017713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145088" y="4151313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2E7914-590F-4056-8F3D-0DB25D084343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87326906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3" y="1604"/>
              <a:ext cx="448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endParaRPr lang="en-US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endParaRPr lang="en-US" alt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1" y="1870"/>
              <a:ext cx="465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endParaRPr lang="en-US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endParaRPr lang="en-US" altLang="en-US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en-US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18126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zh-TW" noProof="0"/>
              <a:t>Click to edit Master title style</a:t>
            </a:r>
          </a:p>
        </p:txBody>
      </p:sp>
      <p:sp>
        <p:nvSpPr>
          <p:cNvPr id="18126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zh-TW" noProof="0"/>
              <a:t>Click to edit Master subtitle style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altLang="zh-TW">
              <a:solidFill>
                <a:srgbClr val="1C1C1C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altLang="zh-TW">
              <a:solidFill>
                <a:srgbClr val="1C1C1C"/>
              </a:solidFill>
            </a:endParaRPr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38FED04F-2AF3-4F17-9BC2-9AE0C5EF7723}" type="slidenum">
              <a:rPr lang="en-US" altLang="zh-TW">
                <a:solidFill>
                  <a:srgbClr val="1C1C1C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0787460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C8AE60-E647-45A7-A0CA-B14CFD2970CC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9950503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8A41A-2FFA-422C-AE2C-4BDD8337D20E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2110963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53345C-3858-409D-B259-D2DD83044279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2615231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2BF659-A944-41D5-BBD9-BB7D5019E502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6242164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7DA3C6-5675-4483-86B1-80F32ACC04E0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3252625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795EE4-5185-46A5-ADFF-4C71CC4197EA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7013714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2CB966-B19B-4C3B-B5C5-2F0F275688C7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5762713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A51916-1B4E-4847-B5C0-05093820D34D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9158061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B0F8DD-9F90-4750-8FF7-8A4406E29A8F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783248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4B77BE-A443-41D2-BA7C-9FB1DB858475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1703888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C117BC-6833-4EFE-A3C7-91CB3987924E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0115241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150938" y="214313"/>
            <a:ext cx="7804150" cy="591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449901-39A4-4D9F-996C-B17ACDFBBE94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7637944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08D50B-C72B-4B7B-A87B-51BFD9499499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3390990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145088" y="2017713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145088" y="4151313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152C7F-583D-449B-9778-FC291C5E4369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1015123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145088" y="2017713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145088" y="4151313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76EADF-0F43-4269-9A75-49CA0427189F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735168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3" y="1604"/>
              <a:ext cx="448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endParaRPr lang="en-US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endParaRPr lang="en-US" alt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1" y="1870"/>
              <a:ext cx="465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endParaRPr lang="en-US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endParaRPr lang="en-US" altLang="en-US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en-US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18126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zh-TW" noProof="0"/>
              <a:t>Click to edit Master title style</a:t>
            </a:r>
          </a:p>
        </p:txBody>
      </p:sp>
      <p:sp>
        <p:nvSpPr>
          <p:cNvPr id="18126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zh-TW" noProof="0"/>
              <a:t>Click to edit Master subtitle style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altLang="zh-TW">
              <a:solidFill>
                <a:srgbClr val="1C1C1C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altLang="zh-TW">
              <a:solidFill>
                <a:srgbClr val="1C1C1C"/>
              </a:solidFill>
            </a:endParaRPr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38FED04F-2AF3-4F17-9BC2-9AE0C5EF7723}" type="slidenum">
              <a:rPr lang="en-US" altLang="zh-TW">
                <a:solidFill>
                  <a:srgbClr val="1C1C1C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3668785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C8AE60-E647-45A7-A0CA-B14CFD2970CC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4793103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8A41A-2FFA-422C-AE2C-4BDD8337D20E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0199262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53345C-3858-409D-B259-D2DD83044279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785816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2BF659-A944-41D5-BBD9-BB7D5019E502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593258"/>
      </p:ext>
    </p:extLst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7DA3C6-5675-4483-86B1-80F32ACC04E0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8064482"/>
      </p:ext>
    </p:extLst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795EE4-5185-46A5-ADFF-4C71CC4197EA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1877128"/>
      </p:ext>
    </p:extLst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2CB966-B19B-4C3B-B5C5-2F0F275688C7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3374532"/>
      </p:ext>
    </p:extLst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A51916-1B4E-4847-B5C0-05093820D34D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1289319"/>
      </p:ext>
    </p:extLst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B0F8DD-9F90-4750-8FF7-8A4406E29A8F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8613498"/>
      </p:ext>
    </p:extLst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4B77BE-A443-41D2-BA7C-9FB1DB858475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2233635"/>
      </p:ext>
    </p:extLst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C117BC-6833-4EFE-A3C7-91CB3987924E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6688015"/>
      </p:ext>
    </p:extLst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150938" y="214313"/>
            <a:ext cx="7804150" cy="591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449901-39A4-4D9F-996C-B17ACDFBBE94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2822302"/>
      </p:ext>
    </p:extLst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08D50B-C72B-4B7B-A87B-51BFD9499499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5844731"/>
      </p:ext>
    </p:extLst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145088" y="2017713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145088" y="4151313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152C7F-583D-449B-9778-FC291C5E4369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5194495"/>
      </p:ext>
    </p:extLst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145088" y="2017713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145088" y="4151313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76EADF-0F43-4269-9A75-49CA0427189F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6081195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43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33.xml"/><Relationship Id="rId16" Type="http://schemas.openxmlformats.org/officeDocument/2006/relationships/slideLayout" Target="../slideLayouts/slideLayout47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slideLayout" Target="../slideLayouts/slideLayout4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slideLayout" Target="../slideLayouts/slideLayout60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49.xml"/><Relationship Id="rId16" Type="http://schemas.openxmlformats.org/officeDocument/2006/relationships/slideLayout" Target="../slideLayouts/slideLayout63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4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en-US" altLang="zh-TW" sz="2400">
              <a:latin typeface="Tahoma" pitchFamily="34" charset="0"/>
              <a:ea typeface="PMingLiU" pitchFamily="18" charset="-12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en-US" altLang="zh-TW" sz="2400">
              <a:latin typeface="Tahoma" pitchFamily="34" charset="0"/>
              <a:ea typeface="PMingLiU" pitchFamily="18" charset="-12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en-US" altLang="zh-TW" sz="2400">
              <a:latin typeface="Tahoma" pitchFamily="34" charset="0"/>
              <a:ea typeface="PMingLiU" pitchFamily="18" charset="-12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en-US" altLang="zh-TW" sz="2400">
              <a:latin typeface="Tahoma" pitchFamily="34" charset="0"/>
              <a:ea typeface="PMingLiU" pitchFamily="18" charset="-12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en-US" altLang="zh-TW" sz="2400">
              <a:latin typeface="Tahoma" pitchFamily="34" charset="0"/>
              <a:ea typeface="PMingLiU" pitchFamily="18" charset="-12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en-US" altLang="zh-TW" sz="2400">
              <a:latin typeface="Tahoma" pitchFamily="34" charset="0"/>
              <a:ea typeface="PMingLiU" pitchFamily="18" charset="-12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en-US" altLang="zh-TW" sz="2400">
              <a:latin typeface="Tahoma" pitchFamily="34" charset="0"/>
              <a:ea typeface="PMingLiU" pitchFamily="18" charset="-120"/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18023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pitchFamily="34" charset="0"/>
                <a:ea typeface="PMingLiU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8023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pitchFamily="34" charset="0"/>
                <a:ea typeface="PMingLiU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8023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Tahoma" pitchFamily="34" charset="0"/>
                <a:ea typeface="PMingLiU" pitchFamily="18" charset="-120"/>
              </a:defRPr>
            </a:lvl1pPr>
          </a:lstStyle>
          <a:p>
            <a:pPr>
              <a:defRPr/>
            </a:pPr>
            <a:fld id="{0C9E2050-D05F-46D2-AABE-FD5403E914E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6" r:id="rId1"/>
    <p:sldLayoutId id="2147484012" r:id="rId2"/>
    <p:sldLayoutId id="2147484013" r:id="rId3"/>
    <p:sldLayoutId id="2147484014" r:id="rId4"/>
    <p:sldLayoutId id="2147484015" r:id="rId5"/>
    <p:sldLayoutId id="2147484016" r:id="rId6"/>
    <p:sldLayoutId id="2147484017" r:id="rId7"/>
    <p:sldLayoutId id="2147484018" r:id="rId8"/>
    <p:sldLayoutId id="2147484019" r:id="rId9"/>
    <p:sldLayoutId id="2147484020" r:id="rId10"/>
    <p:sldLayoutId id="2147484021" r:id="rId11"/>
    <p:sldLayoutId id="2147484022" r:id="rId12"/>
    <p:sldLayoutId id="2147484023" r:id="rId13"/>
    <p:sldLayoutId id="2147484024" r:id="rId14"/>
    <p:sldLayoutId id="2147484025" r:id="rId15"/>
    <p:sldLayoutId id="2147484026" r:id="rId16"/>
    <p:sldLayoutId id="2147484027" r:id="rId17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en-US" altLang="zh-TW" sz="2400">
              <a:solidFill>
                <a:srgbClr val="000000"/>
              </a:solidFill>
              <a:latin typeface="Tahoma" pitchFamily="34" charset="0"/>
              <a:ea typeface="PMingLiU" pitchFamily="18" charset="-120"/>
            </a:endParaRPr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en-US" altLang="zh-TW" sz="2400">
              <a:solidFill>
                <a:srgbClr val="000000"/>
              </a:solidFill>
              <a:latin typeface="Tahoma" pitchFamily="34" charset="0"/>
              <a:ea typeface="PMingLiU" pitchFamily="18" charset="-120"/>
            </a:endParaRP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en-US" altLang="zh-TW" sz="2400">
              <a:solidFill>
                <a:srgbClr val="000000"/>
              </a:solidFill>
              <a:latin typeface="Tahoma" pitchFamily="34" charset="0"/>
              <a:ea typeface="PMingLiU" pitchFamily="18" charset="-120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en-US" altLang="zh-TW" sz="2400">
              <a:solidFill>
                <a:srgbClr val="000000"/>
              </a:solidFill>
              <a:latin typeface="Tahoma" pitchFamily="34" charset="0"/>
              <a:ea typeface="PMingLiU" pitchFamily="18" charset="-120"/>
            </a:endParaRPr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en-US" altLang="zh-TW" sz="2400">
              <a:solidFill>
                <a:srgbClr val="000000"/>
              </a:solidFill>
              <a:latin typeface="Tahoma" pitchFamily="34" charset="0"/>
              <a:ea typeface="PMingLiU" pitchFamily="18" charset="-120"/>
            </a:endParaRPr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en-US" altLang="zh-TW" sz="2400">
              <a:solidFill>
                <a:srgbClr val="000000"/>
              </a:solidFill>
              <a:latin typeface="Tahoma" pitchFamily="34" charset="0"/>
              <a:ea typeface="PMingLiU" pitchFamily="18" charset="-120"/>
            </a:endParaRPr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en-US" altLang="zh-TW" sz="2400">
              <a:solidFill>
                <a:srgbClr val="000000"/>
              </a:solidFill>
              <a:latin typeface="Tahoma" pitchFamily="34" charset="0"/>
              <a:ea typeface="PMingLiU" pitchFamily="18" charset="-120"/>
            </a:endParaRPr>
          </a:p>
        </p:txBody>
      </p:sp>
      <p:sp>
        <p:nvSpPr>
          <p:cNvPr id="2057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2058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18023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Tahoma" pitchFamily="34" charset="0"/>
                <a:ea typeface="PMingLiU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8023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Tahoma" pitchFamily="34" charset="0"/>
                <a:ea typeface="PMingLiU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8023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  <a:latin typeface="Tahoma" pitchFamily="34" charset="0"/>
                <a:ea typeface="PMingLiU" pitchFamily="18" charset="-120"/>
              </a:defRPr>
            </a:lvl1pPr>
          </a:lstStyle>
          <a:p>
            <a:pPr>
              <a:defRPr/>
            </a:pPr>
            <a:fld id="{D1050483-4165-4369-B6D5-558F802EDF9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7" r:id="rId1"/>
    <p:sldLayoutId id="2147484028" r:id="rId2"/>
    <p:sldLayoutId id="2147484029" r:id="rId3"/>
    <p:sldLayoutId id="2147484030" r:id="rId4"/>
    <p:sldLayoutId id="2147484031" r:id="rId5"/>
    <p:sldLayoutId id="2147484032" r:id="rId6"/>
    <p:sldLayoutId id="2147484033" r:id="rId7"/>
    <p:sldLayoutId id="2147484034" r:id="rId8"/>
    <p:sldLayoutId id="2147484035" r:id="rId9"/>
    <p:sldLayoutId id="2147484036" r:id="rId10"/>
    <p:sldLayoutId id="2147484037" r:id="rId11"/>
    <p:sldLayoutId id="2147484038" r:id="rId12"/>
    <p:sldLayoutId id="2147484039" r:id="rId13"/>
    <p:sldLayoutId id="2147484040" r:id="rId14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endParaRPr kumimoji="1" lang="en-US" altLang="zh-TW" sz="2400">
              <a:solidFill>
                <a:srgbClr val="000000"/>
              </a:solidFill>
              <a:latin typeface="Tahoma" pitchFamily="34" charset="0"/>
              <a:ea typeface="PMingLiU" pitchFamily="18" charset="-12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endParaRPr kumimoji="1" lang="en-US" altLang="zh-TW" sz="2400">
              <a:solidFill>
                <a:srgbClr val="000000"/>
              </a:solidFill>
              <a:latin typeface="Tahoma" pitchFamily="34" charset="0"/>
              <a:ea typeface="PMingLiU" pitchFamily="18" charset="-12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endParaRPr kumimoji="1" lang="en-US" altLang="zh-TW" sz="2400">
              <a:solidFill>
                <a:srgbClr val="000000"/>
              </a:solidFill>
              <a:latin typeface="Tahoma" pitchFamily="34" charset="0"/>
              <a:ea typeface="PMingLiU" pitchFamily="18" charset="-12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endParaRPr kumimoji="1" lang="en-US" altLang="zh-TW" sz="2400">
              <a:solidFill>
                <a:srgbClr val="000000"/>
              </a:solidFill>
              <a:latin typeface="Tahoma" pitchFamily="34" charset="0"/>
              <a:ea typeface="PMingLiU" pitchFamily="18" charset="-12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endParaRPr kumimoji="1" lang="en-US" altLang="zh-TW" sz="2400">
              <a:solidFill>
                <a:srgbClr val="000000"/>
              </a:solidFill>
              <a:latin typeface="Tahoma" pitchFamily="34" charset="0"/>
              <a:ea typeface="PMingLiU" pitchFamily="18" charset="-12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endParaRPr kumimoji="1" lang="en-US" altLang="zh-TW" sz="2400">
              <a:solidFill>
                <a:srgbClr val="000000"/>
              </a:solidFill>
              <a:latin typeface="Tahoma" pitchFamily="34" charset="0"/>
              <a:ea typeface="PMingLiU" pitchFamily="18" charset="-12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endParaRPr kumimoji="1" lang="en-US" altLang="zh-TW" sz="2400">
              <a:solidFill>
                <a:srgbClr val="000000"/>
              </a:solidFill>
              <a:latin typeface="Tahoma" pitchFamily="34" charset="0"/>
              <a:ea typeface="PMingLiU" pitchFamily="18" charset="-120"/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18023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 smtClean="0">
                <a:latin typeface="+mn-lt"/>
                <a:ea typeface="PMingLiU" pitchFamily="18" charset="-120"/>
              </a:defRPr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18023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>
                <a:latin typeface="+mn-lt"/>
                <a:ea typeface="PMingLiU" pitchFamily="18" charset="-120"/>
              </a:defRPr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18023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latin typeface="+mn-lt"/>
                <a:ea typeface="PMingLiU" pitchFamily="18" charset="-120"/>
              </a:defRPr>
            </a:lvl1pPr>
          </a:lstStyle>
          <a:p>
            <a:pPr>
              <a:defRPr/>
            </a:pPr>
            <a:fld id="{158DF50B-CF7F-4579-B9A0-CB0E0EC50AA6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5650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0" r:id="rId1"/>
    <p:sldLayoutId id="2147484061" r:id="rId2"/>
    <p:sldLayoutId id="2147484062" r:id="rId3"/>
    <p:sldLayoutId id="2147484063" r:id="rId4"/>
    <p:sldLayoutId id="2147484064" r:id="rId5"/>
    <p:sldLayoutId id="2147484065" r:id="rId6"/>
    <p:sldLayoutId id="2147484066" r:id="rId7"/>
    <p:sldLayoutId id="2147484067" r:id="rId8"/>
    <p:sldLayoutId id="2147484068" r:id="rId9"/>
    <p:sldLayoutId id="2147484069" r:id="rId10"/>
    <p:sldLayoutId id="2147484070" r:id="rId11"/>
    <p:sldLayoutId id="2147484071" r:id="rId12"/>
    <p:sldLayoutId id="2147484072" r:id="rId13"/>
    <p:sldLayoutId id="2147484073" r:id="rId14"/>
    <p:sldLayoutId id="2147484074" r:id="rId15"/>
    <p:sldLayoutId id="2147484075" r:id="rId16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endParaRPr kumimoji="1" lang="en-US" altLang="zh-TW" sz="2400">
              <a:solidFill>
                <a:srgbClr val="000000"/>
              </a:solidFill>
              <a:latin typeface="Tahoma" pitchFamily="34" charset="0"/>
              <a:ea typeface="PMingLiU" pitchFamily="18" charset="-12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endParaRPr kumimoji="1" lang="en-US" altLang="zh-TW" sz="2400">
              <a:solidFill>
                <a:srgbClr val="000000"/>
              </a:solidFill>
              <a:latin typeface="Tahoma" pitchFamily="34" charset="0"/>
              <a:ea typeface="PMingLiU" pitchFamily="18" charset="-12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endParaRPr kumimoji="1" lang="en-US" altLang="zh-TW" sz="2400">
              <a:solidFill>
                <a:srgbClr val="000000"/>
              </a:solidFill>
              <a:latin typeface="Tahoma" pitchFamily="34" charset="0"/>
              <a:ea typeface="PMingLiU" pitchFamily="18" charset="-12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endParaRPr kumimoji="1" lang="en-US" altLang="zh-TW" sz="2400">
              <a:solidFill>
                <a:srgbClr val="000000"/>
              </a:solidFill>
              <a:latin typeface="Tahoma" pitchFamily="34" charset="0"/>
              <a:ea typeface="PMingLiU" pitchFamily="18" charset="-12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endParaRPr kumimoji="1" lang="en-US" altLang="zh-TW" sz="2400">
              <a:solidFill>
                <a:srgbClr val="000000"/>
              </a:solidFill>
              <a:latin typeface="Tahoma" pitchFamily="34" charset="0"/>
              <a:ea typeface="PMingLiU" pitchFamily="18" charset="-12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endParaRPr kumimoji="1" lang="en-US" altLang="zh-TW" sz="2400">
              <a:solidFill>
                <a:srgbClr val="000000"/>
              </a:solidFill>
              <a:latin typeface="Tahoma" pitchFamily="34" charset="0"/>
              <a:ea typeface="PMingLiU" pitchFamily="18" charset="-12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endParaRPr kumimoji="1" lang="en-US" altLang="zh-TW" sz="2400">
              <a:solidFill>
                <a:srgbClr val="000000"/>
              </a:solidFill>
              <a:latin typeface="Tahoma" pitchFamily="34" charset="0"/>
              <a:ea typeface="PMingLiU" pitchFamily="18" charset="-120"/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18023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 smtClean="0">
                <a:latin typeface="+mn-lt"/>
                <a:ea typeface="PMingLiU" pitchFamily="18" charset="-120"/>
              </a:defRPr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18023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>
                <a:latin typeface="+mn-lt"/>
                <a:ea typeface="PMingLiU" pitchFamily="18" charset="-120"/>
              </a:defRPr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18023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latin typeface="+mn-lt"/>
                <a:ea typeface="PMingLiU" pitchFamily="18" charset="-120"/>
              </a:defRPr>
            </a:lvl1pPr>
          </a:lstStyle>
          <a:p>
            <a:pPr>
              <a:defRPr/>
            </a:pPr>
            <a:fld id="{158DF50B-CF7F-4579-B9A0-CB0E0EC50AA6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0643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2" r:id="rId1"/>
    <p:sldLayoutId id="2147484113" r:id="rId2"/>
    <p:sldLayoutId id="2147484114" r:id="rId3"/>
    <p:sldLayoutId id="2147484115" r:id="rId4"/>
    <p:sldLayoutId id="2147484116" r:id="rId5"/>
    <p:sldLayoutId id="2147484117" r:id="rId6"/>
    <p:sldLayoutId id="2147484118" r:id="rId7"/>
    <p:sldLayoutId id="2147484119" r:id="rId8"/>
    <p:sldLayoutId id="2147484120" r:id="rId9"/>
    <p:sldLayoutId id="2147484121" r:id="rId10"/>
    <p:sldLayoutId id="2147484122" r:id="rId11"/>
    <p:sldLayoutId id="2147484123" r:id="rId12"/>
    <p:sldLayoutId id="2147484124" r:id="rId13"/>
    <p:sldLayoutId id="2147484125" r:id="rId14"/>
    <p:sldLayoutId id="2147484126" r:id="rId15"/>
    <p:sldLayoutId id="2147484127" r:id="rId16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4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4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99318" y="2492896"/>
            <a:ext cx="7561263" cy="742504"/>
          </a:xfrm>
        </p:spPr>
        <p:txBody>
          <a:bodyPr/>
          <a:lstStyle/>
          <a:p>
            <a:pPr algn="ctr" eaLnBrk="1" hangingPunct="1">
              <a:lnSpc>
                <a:spcPct val="150000"/>
              </a:lnSpc>
              <a:defRPr/>
            </a:pPr>
            <a:r>
              <a:rPr lang="zh-TW" altLang="en-US" sz="4000" dirty="0"/>
              <a:t>多內分泌代謝性卵巢綜合症</a:t>
            </a:r>
            <a:br>
              <a:rPr lang="en-US" altLang="zh-TW" sz="4000" dirty="0"/>
            </a:br>
            <a:r>
              <a:rPr lang="en-HK" sz="2400" dirty="0"/>
              <a:t>Polyendocrine Metabolic Ovarian Syndrome (PMOS)</a:t>
            </a:r>
            <a:endParaRPr lang="en-US" altLang="zh-TW" sz="4000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ea typeface="PMingLiU" pitchFamily="18" charset="-120"/>
            </a:endParaRPr>
          </a:p>
        </p:txBody>
      </p:sp>
      <p:sp>
        <p:nvSpPr>
          <p:cNvPr id="8714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789040"/>
            <a:ext cx="6400800" cy="2304256"/>
          </a:xfrm>
        </p:spPr>
        <p:txBody>
          <a:bodyPr/>
          <a:lstStyle/>
          <a:p>
            <a:pPr rtl="0" eaLnBrk="1" hangingPunct="1">
              <a:lnSpc>
                <a:spcPct val="150000"/>
              </a:lnSpc>
              <a:defRPr/>
            </a:pPr>
            <a:r>
              <a:rPr lang="zh-HK" altLang="en-US" sz="2600" dirty="0">
                <a:solidFill>
                  <a:srgbClr val="FF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PMingLiU" pitchFamily="18" charset="-120"/>
              </a:rPr>
              <a:t>張麗冰 醫生</a:t>
            </a:r>
            <a:endParaRPr lang="en-US" altLang="zh-TW" sz="2600" dirty="0">
              <a:solidFill>
                <a:srgbClr val="FF66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ea typeface="PMingLiU" pitchFamily="18" charset="-120"/>
            </a:endParaRPr>
          </a:p>
          <a:p>
            <a:pPr eaLnBrk="1" hangingPunct="1">
              <a:defRPr/>
            </a:pPr>
            <a:r>
              <a:rPr lang="zh-TW" altLang="en-US" sz="2600" dirty="0">
                <a:solidFill>
                  <a:srgbClr val="FF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PMingLiU" pitchFamily="18" charset="-120"/>
              </a:rPr>
              <a:t>香港中文大學婦產科學系</a:t>
            </a:r>
            <a:endParaRPr lang="en-US" altLang="zh-TW" sz="2600" dirty="0">
              <a:solidFill>
                <a:srgbClr val="FF66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ea typeface="PMingLiU" pitchFamily="18" charset="-120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zh-TW" sz="2600" dirty="0" err="1">
                <a:solidFill>
                  <a:srgbClr val="FF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PMingLiU" pitchFamily="18" charset="-120"/>
              </a:rPr>
              <a:t>威爾斯親王醫院</a:t>
            </a:r>
            <a:endParaRPr lang="en-US" altLang="zh-TW" sz="2600" dirty="0">
              <a:solidFill>
                <a:srgbClr val="FF66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ea typeface="PMingLiU" pitchFamily="18" charset="-120"/>
            </a:endParaRPr>
          </a:p>
        </p:txBody>
      </p:sp>
      <p:pic>
        <p:nvPicPr>
          <p:cNvPr id="7172" name="Picture 4" descr="cuhklogo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6" y="260648"/>
            <a:ext cx="1800225" cy="125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0E985387-9E93-E4C8-CCE0-D769FF336B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5616" y="3622600"/>
            <a:ext cx="7561263" cy="23042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endParaRPr lang="en-US" altLang="zh-TW" sz="2400" kern="0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ea typeface="PMingLiU" pitchFamily="18" charset="-120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rtl="0" eaLnBrk="1" hangingPunct="1">
              <a:defRPr/>
            </a:pPr>
            <a:r>
              <a:rPr lang="en-US" altLang="zh-TW" sz="4000" dirty="0">
                <a:effectLst>
                  <a:outerShdw blurRad="38100" dist="38100" dir="2700000" algn="tl">
                    <a:srgbClr val="C0C0C0"/>
                  </a:outerShdw>
                </a:effectLst>
                <a:ea typeface="新細明體" pitchFamily="18" charset="-120"/>
              </a:rPr>
              <a:t>大綱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576" y="2060848"/>
            <a:ext cx="7488832" cy="4219302"/>
          </a:xfrm>
        </p:spPr>
        <p:txBody>
          <a:bodyPr/>
          <a:lstStyle/>
          <a:p>
            <a:pPr algn="l" rtl="0" eaLnBrk="1" hangingPunct="1">
              <a:lnSpc>
                <a:spcPct val="120000"/>
              </a:lnSpc>
              <a:spcBef>
                <a:spcPts val="600"/>
              </a:spcBef>
              <a:spcAft>
                <a:spcPts val="1200"/>
              </a:spcAft>
            </a:pPr>
            <a:r>
              <a:rPr lang="zh-TW" altLang="en-US" sz="2200" dirty="0">
                <a:latin typeface="+mn-ea"/>
              </a:rPr>
              <a:t>認識 多內分泌代謝性卵巢綜合症 </a:t>
            </a:r>
            <a:r>
              <a:rPr lang="en-US" altLang="zh-TW" sz="2200" b="1" dirty="0">
                <a:solidFill>
                  <a:schemeClr val="tx2"/>
                </a:solidFill>
                <a:latin typeface="+mn-ea"/>
              </a:rPr>
              <a:t>PMOS</a:t>
            </a:r>
            <a:r>
              <a:rPr lang="en-US" altLang="zh-TW" sz="2200" dirty="0">
                <a:latin typeface="+mn-ea"/>
              </a:rPr>
              <a:t>（</a:t>
            </a:r>
            <a:r>
              <a:rPr lang="zh-TW" altLang="en-US" sz="2200" dirty="0">
                <a:latin typeface="+mn-ea"/>
              </a:rPr>
              <a:t>前稱多囊卵巢綜合症 </a:t>
            </a:r>
            <a:r>
              <a:rPr lang="en-US" altLang="zh-TW" sz="2200" b="1" dirty="0">
                <a:solidFill>
                  <a:schemeClr val="tx2"/>
                </a:solidFill>
                <a:latin typeface="+mn-ea"/>
              </a:rPr>
              <a:t>PCOS</a:t>
            </a:r>
            <a:r>
              <a:rPr lang="en-US" altLang="zh-TW" sz="2200" dirty="0">
                <a:latin typeface="+mn-ea"/>
              </a:rPr>
              <a:t>）</a:t>
            </a:r>
          </a:p>
          <a:p>
            <a:pPr eaLnBrk="1" hangingPunct="1">
              <a:spcBef>
                <a:spcPts val="600"/>
              </a:spcBef>
              <a:spcAft>
                <a:spcPts val="1200"/>
              </a:spcAft>
            </a:pPr>
            <a:r>
              <a:rPr lang="en-HK" sz="2200" dirty="0" err="1">
                <a:latin typeface="+mn-ea"/>
              </a:rPr>
              <a:t>根本驅動因素：</a:t>
            </a:r>
            <a:r>
              <a:rPr lang="en-HK" sz="2200" b="1" dirty="0" err="1">
                <a:solidFill>
                  <a:schemeClr val="tx2"/>
                </a:solidFill>
                <a:latin typeface="+mn-ea"/>
              </a:rPr>
              <a:t>荷爾蒙失衡</a:t>
            </a:r>
            <a:r>
              <a:rPr lang="en-HK" sz="2200" dirty="0" err="1">
                <a:latin typeface="+mn-ea"/>
              </a:rPr>
              <a:t>（特別是高於正常水平的雄性</a:t>
            </a:r>
            <a:r>
              <a:rPr lang="en-HK" sz="2200" dirty="0">
                <a:latin typeface="+mn-ea"/>
              </a:rPr>
              <a:t>/</a:t>
            </a:r>
            <a:r>
              <a:rPr lang="en-HK" sz="2200" dirty="0" err="1">
                <a:latin typeface="+mn-ea"/>
              </a:rPr>
              <a:t>男性激素</a:t>
            </a:r>
            <a:r>
              <a:rPr lang="en-HK" sz="2200" dirty="0">
                <a:latin typeface="+mn-ea"/>
              </a:rPr>
              <a:t>）</a:t>
            </a:r>
            <a:r>
              <a:rPr lang="zh-HK" altLang="en-US" sz="2200" dirty="0">
                <a:latin typeface="+mn-ea"/>
              </a:rPr>
              <a:t>及 </a:t>
            </a:r>
            <a:r>
              <a:rPr lang="zh-HK" altLang="en-US" sz="2200" b="1" dirty="0">
                <a:solidFill>
                  <a:schemeClr val="tx2"/>
                </a:solidFill>
                <a:latin typeface="+mn-ea"/>
              </a:rPr>
              <a:t>胰島素阻抗</a:t>
            </a:r>
            <a:endParaRPr lang="en-US" altLang="zh-TW" sz="2200" b="1" dirty="0">
              <a:solidFill>
                <a:schemeClr val="tx2"/>
              </a:solidFill>
              <a:latin typeface="+mn-ea"/>
            </a:endParaRPr>
          </a:p>
          <a:p>
            <a:pPr algn="l" rtl="0" eaLnBrk="1" hangingPunct="1">
              <a:lnSpc>
                <a:spcPct val="120000"/>
              </a:lnSpc>
              <a:spcBef>
                <a:spcPts val="600"/>
              </a:spcBef>
              <a:spcAft>
                <a:spcPts val="1200"/>
              </a:spcAft>
            </a:pPr>
            <a:r>
              <a:rPr lang="en-US" altLang="zh-TW" sz="2200" dirty="0">
                <a:latin typeface="+mn-ea"/>
              </a:rPr>
              <a:t>PMOS</a:t>
            </a:r>
            <a:r>
              <a:rPr lang="zh-TW" altLang="en-US" sz="2200" dirty="0">
                <a:latin typeface="+mn-ea"/>
              </a:rPr>
              <a:t>（</a:t>
            </a:r>
            <a:r>
              <a:rPr lang="en-US" altLang="zh-TW" sz="2200" dirty="0">
                <a:latin typeface="+mn-ea"/>
              </a:rPr>
              <a:t>PCOS</a:t>
            </a:r>
            <a:r>
              <a:rPr lang="zh-TW" altLang="en-US" sz="2200" dirty="0">
                <a:latin typeface="+mn-ea"/>
              </a:rPr>
              <a:t>）範式轉變 </a:t>
            </a:r>
            <a:r>
              <a:rPr lang="en-US" altLang="zh-TW" sz="2200" dirty="0">
                <a:latin typeface="+mn-ea"/>
              </a:rPr>
              <a:t>- </a:t>
            </a:r>
            <a:r>
              <a:rPr lang="zh-TW" altLang="en-US" sz="2200" dirty="0">
                <a:latin typeface="+mn-ea"/>
              </a:rPr>
              <a:t>由婦科／生殖疾病轉為</a:t>
            </a:r>
            <a:r>
              <a:rPr lang="zh-TW" altLang="en-US" sz="2200" b="1" dirty="0">
                <a:solidFill>
                  <a:schemeClr val="tx2"/>
                </a:solidFill>
                <a:latin typeface="+mn-ea"/>
              </a:rPr>
              <a:t>多內分泌代謝性卵巢疾病</a:t>
            </a:r>
          </a:p>
          <a:p>
            <a:pPr algn="l" rtl="0" eaLnBrk="1" hangingPunct="1">
              <a:lnSpc>
                <a:spcPct val="120000"/>
              </a:lnSpc>
              <a:spcBef>
                <a:spcPts val="600"/>
              </a:spcBef>
              <a:spcAft>
                <a:spcPts val="1200"/>
              </a:spcAft>
            </a:pPr>
            <a:r>
              <a:rPr lang="en-US" altLang="zh-TW" sz="2200" dirty="0">
                <a:latin typeface="+mn-ea"/>
              </a:rPr>
              <a:t>PMOS</a:t>
            </a:r>
            <a:r>
              <a:rPr lang="zh-TW" altLang="en-US" sz="2200" dirty="0">
                <a:latin typeface="+mn-ea"/>
              </a:rPr>
              <a:t>（</a:t>
            </a:r>
            <a:r>
              <a:rPr lang="en-US" altLang="zh-TW" sz="2200" dirty="0">
                <a:latin typeface="+mn-ea"/>
              </a:rPr>
              <a:t>PCOS</a:t>
            </a:r>
            <a:r>
              <a:rPr lang="zh-TW" altLang="en-US" sz="2200" dirty="0">
                <a:latin typeface="+mn-ea"/>
              </a:rPr>
              <a:t>）</a:t>
            </a:r>
            <a:r>
              <a:rPr lang="zh-HK" altLang="en-US" sz="2200" dirty="0">
                <a:latin typeface="+mn-ea"/>
              </a:rPr>
              <a:t>的管理策略</a:t>
            </a:r>
          </a:p>
          <a:p>
            <a:pPr lvl="0" algn="l" rtl="0"/>
            <a:r>
              <a:rPr lang="zh-HK" altLang="en-US" sz="2200" dirty="0">
                <a:latin typeface="+mn-ea"/>
              </a:rPr>
              <a:t>重點信息</a:t>
            </a:r>
            <a:r>
              <a:rPr lang="en-HK" sz="2200" dirty="0">
                <a:latin typeface="+mn-ea"/>
              </a:rPr>
              <a:t>：</a:t>
            </a:r>
            <a:r>
              <a:rPr lang="en-HK" sz="2200" dirty="0" err="1">
                <a:latin typeface="+mn-ea"/>
              </a:rPr>
              <a:t>它</a:t>
            </a:r>
            <a:r>
              <a:rPr lang="en-HK" sz="2200" b="1" i="1" dirty="0" err="1">
                <a:solidFill>
                  <a:schemeClr val="tx2"/>
                </a:solidFill>
                <a:latin typeface="+mn-ea"/>
              </a:rPr>
              <a:t>不是</a:t>
            </a:r>
            <a:r>
              <a:rPr lang="en-HK" sz="2200" b="1" dirty="0" err="1">
                <a:solidFill>
                  <a:schemeClr val="tx2"/>
                </a:solidFill>
                <a:latin typeface="+mn-ea"/>
              </a:rPr>
              <a:t>一種罕見疾病</a:t>
            </a:r>
            <a:r>
              <a:rPr lang="en-HK" sz="2200" dirty="0" err="1">
                <a:latin typeface="+mn-ea"/>
              </a:rPr>
              <a:t>，</a:t>
            </a:r>
            <a:r>
              <a:rPr lang="en-HK" sz="2200" b="1" dirty="0" err="1">
                <a:solidFill>
                  <a:schemeClr val="tx2"/>
                </a:solidFill>
                <a:latin typeface="+mn-ea"/>
              </a:rPr>
              <a:t>及早</a:t>
            </a:r>
            <a:r>
              <a:rPr lang="zh-HK" altLang="en-US" sz="2200" b="1" dirty="0">
                <a:solidFill>
                  <a:schemeClr val="tx2"/>
                </a:solidFill>
                <a:latin typeface="+mn-ea"/>
              </a:rPr>
              <a:t>診斷</a:t>
            </a:r>
            <a:r>
              <a:rPr lang="en-HK" sz="2200" b="1" dirty="0" err="1">
                <a:solidFill>
                  <a:schemeClr val="tx2"/>
                </a:solidFill>
                <a:latin typeface="+mn-ea"/>
              </a:rPr>
              <a:t>有助於更好地管理</a:t>
            </a:r>
            <a:r>
              <a:rPr lang="en-HK" sz="2200" b="1" dirty="0">
                <a:latin typeface="+mn-ea"/>
              </a:rPr>
              <a:t>。</a:t>
            </a:r>
          </a:p>
          <a:p>
            <a:pPr algn="l" rtl="0" eaLnBrk="1" hangingPunct="1">
              <a:lnSpc>
                <a:spcPct val="80000"/>
              </a:lnSpc>
              <a:buFont typeface="Wingdings" pitchFamily="2" charset="2"/>
              <a:buNone/>
            </a:pPr>
            <a:endParaRPr lang="zh-TW" altLang="en-US" sz="2400" dirty="0">
              <a:ea typeface="PMingLiU" pitchFamily="18" charset="-120"/>
            </a:endParaRP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512" y="2028165"/>
            <a:ext cx="8228012" cy="1976899"/>
          </a:xfrm>
        </p:spPr>
        <p:txBody>
          <a:bodyPr/>
          <a:lstStyle/>
          <a:p>
            <a:pPr lvl="1" algn="l" rtl="0" eaLnBrk="1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zh-TW" alt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這是一種常見疾病，全球</a:t>
            </a:r>
            <a:r>
              <a:rPr lang="zh-TW" altLang="en-US" sz="24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每 </a:t>
            </a:r>
            <a:r>
              <a:rPr lang="en-US" altLang="zh-TW" sz="24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 </a:t>
            </a:r>
            <a:r>
              <a:rPr lang="zh-TW" altLang="en-US" sz="24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名女性便有 </a:t>
            </a:r>
            <a:r>
              <a:rPr lang="en-US" altLang="zh-TW" sz="24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lang="zh-TW" altLang="en-US" sz="24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人</a:t>
            </a:r>
            <a:r>
              <a:rPr lang="zh-TW" alt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受影響，但估計</a:t>
            </a:r>
            <a:r>
              <a:rPr lang="zh-TW" altLang="en-US" sz="24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約 </a:t>
            </a:r>
            <a:r>
              <a:rPr lang="en-US" altLang="zh-TW" sz="24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70% </a:t>
            </a:r>
            <a:r>
              <a:rPr lang="zh-TW" altLang="en-US" sz="24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受影響女性並不知道自己患有此病</a:t>
            </a:r>
            <a:r>
              <a:rPr lang="en-US" altLang="zh-TW" sz="24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。</a:t>
            </a:r>
            <a:endParaRPr kumimoji="1" lang="en-HK" sz="2400" kern="1200" dirty="0">
              <a:solidFill>
                <a:schemeClr val="tx2"/>
              </a:solidFill>
              <a:latin typeface="Times New Roman" pitchFamily="18" charset="0"/>
            </a:endParaRPr>
          </a:p>
          <a:p>
            <a:pPr lvl="1" algn="l" rtl="0" eaLnBrk="1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zh-TW" alt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在</a:t>
            </a:r>
            <a:r>
              <a:rPr lang="zh-TW" altLang="en-US" sz="24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稀發／無月經</a:t>
            </a:r>
            <a:r>
              <a:rPr lang="zh-TW" alt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女性中，患病率可高達 </a:t>
            </a:r>
            <a:r>
              <a:rPr lang="en-US" altLang="zh-TW" sz="24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70–80%</a:t>
            </a:r>
            <a:r>
              <a:rPr lang="zh-TW" alt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；在</a:t>
            </a:r>
            <a:r>
              <a:rPr lang="zh-TW" altLang="en-US" sz="24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無排卵性不孕</a:t>
            </a:r>
            <a:r>
              <a:rPr lang="zh-TW" alt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女性中則為 </a:t>
            </a:r>
            <a:r>
              <a:rPr lang="en-US" altLang="zh-TW" sz="24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60–70%</a:t>
            </a:r>
            <a:r>
              <a:rPr lang="zh-TW" alt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。</a:t>
            </a:r>
            <a:endParaRPr lang="en-US" altLang="zh-TW" sz="2400" dirty="0">
              <a:ea typeface="PMingLiU" pitchFamily="18" charset="-120"/>
            </a:endParaRPr>
          </a:p>
          <a:p>
            <a:pPr algn="l" rtl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altLang="zh-TW" sz="1600" dirty="0">
              <a:ea typeface="PMingLiU" pitchFamily="18" charset="-120"/>
            </a:endParaRPr>
          </a:p>
          <a:p>
            <a:pPr algn="l" rtl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altLang="zh-TW" sz="1600" dirty="0">
              <a:ea typeface="PMingLiU" pitchFamily="18" charset="-120"/>
            </a:endParaRPr>
          </a:p>
          <a:p>
            <a:pPr algn="l" rtl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altLang="zh-TW" sz="1800" dirty="0">
              <a:ea typeface="PMingLiU" pitchFamily="18" charset="-120"/>
            </a:endParaRPr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687711" y="4188457"/>
            <a:ext cx="7617068" cy="929357"/>
          </a:xfrm>
          <a:prstGeom prst="rect">
            <a:avLst/>
          </a:prstGeom>
          <a:noFill/>
          <a:ln w="28575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rtl="0">
              <a:lnSpc>
                <a:spcPct val="130000"/>
              </a:lnSpc>
            </a:pPr>
            <a:r>
              <a:rPr kumimoji="1" lang="zh-TW" altLang="en-US" sz="2200" dirty="0">
                <a:solidFill>
                  <a:srgbClr val="C00000"/>
                </a:solidFill>
                <a:latin typeface="Calibri" panose="020F0502020204030204" pitchFamily="34" charset="0"/>
                <a:ea typeface="PMingLiU" pitchFamily="18" charset="-120"/>
                <a:cs typeface="Calibri" panose="020F0502020204030204" pitchFamily="34" charset="0"/>
              </a:rPr>
              <a:t>相關的月經失調及生殖功能障礙，往往令年輕女性在生育年齡早期便前往婦科求診。</a:t>
            </a:r>
            <a:endParaRPr kumimoji="1" lang="en-US" altLang="zh-TW" sz="22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BE3A6CF-B2B8-F3B5-E8B8-AEFCBFB772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pPr algn="l" rtl="0">
              <a:defRPr/>
            </a:pPr>
            <a:r>
              <a:rPr lang="en-US" altLang="zh-TW" sz="32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PMingLiU" pitchFamily="18" charset="-120"/>
              </a:rPr>
              <a:t>PMOS (PCOS) </a:t>
            </a:r>
            <a:r>
              <a:rPr lang="zh-HK" altLang="en-US" sz="32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PMingLiU" pitchFamily="18" charset="-120"/>
              </a:rPr>
              <a:t>在女性中有多常見？</a:t>
            </a:r>
            <a:endParaRPr lang="en-US" altLang="zh-TW" sz="3200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ea typeface="PMingLiU" pitchFamily="18" charset="-120"/>
            </a:endParaRPr>
          </a:p>
        </p:txBody>
      </p:sp>
      <p:sp>
        <p:nvSpPr>
          <p:cNvPr id="5" name="Text Box 4">
            <a:extLst>
              <a:ext uri="{FF2B5EF4-FFF2-40B4-BE49-F238E27FC236}">
                <a16:creationId xmlns:a16="http://schemas.microsoft.com/office/drawing/2014/main" id="{C0792714-70AE-CB6F-0813-D8B94FCF0C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954" y="5301207"/>
            <a:ext cx="7642581" cy="935513"/>
          </a:xfrm>
          <a:prstGeom prst="rect">
            <a:avLst/>
          </a:prstGeom>
          <a:noFill/>
          <a:ln w="28575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rtl="0">
              <a:lnSpc>
                <a:spcPct val="130000"/>
              </a:lnSpc>
            </a:pPr>
            <a:r>
              <a:rPr kumimoji="1" lang="en-US" altLang="zh-TW" sz="22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PMOS </a:t>
            </a:r>
            <a:r>
              <a:rPr kumimoji="1" lang="zh-TW" altLang="en-US" sz="2200" dirty="0">
                <a:solidFill>
                  <a:srgbClr val="C00000"/>
                </a:solidFill>
                <a:latin typeface="Calibri" panose="020F0502020204030204" pitchFamily="34" charset="0"/>
                <a:ea typeface="PMingLiU" pitchFamily="18" charset="-120"/>
                <a:cs typeface="Calibri" panose="020F0502020204030204" pitchFamily="34" charset="0"/>
              </a:rPr>
              <a:t>的早期診斷至關重要，因為此病與跨越女性一生的長期疾病風險相關！</a:t>
            </a:r>
            <a:endParaRPr kumimoji="1" lang="en-US" altLang="zh-TW" sz="22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60813" y="2420938"/>
            <a:ext cx="1400175" cy="2609850"/>
          </a:xfrm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6713" y="5057775"/>
            <a:ext cx="1090612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 descr="figure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7939" y="1752601"/>
            <a:ext cx="2016125" cy="16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5" descr="ingrid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15" t="7785" r="4189" b="7928"/>
          <a:stretch>
            <a:fillRect/>
          </a:stretch>
        </p:blipFill>
        <p:spPr bwMode="auto">
          <a:xfrm>
            <a:off x="5617939" y="3551238"/>
            <a:ext cx="2016125" cy="148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2012950"/>
            <a:ext cx="2951162" cy="142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04903" name="Text Box 7"/>
          <p:cNvSpPr txBox="1">
            <a:spLocks noChangeArrowheads="1"/>
          </p:cNvSpPr>
          <p:nvPr/>
        </p:nvSpPr>
        <p:spPr bwMode="auto">
          <a:xfrm>
            <a:off x="736600" y="3716338"/>
            <a:ext cx="2967262" cy="341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zh-TW" altLang="en-US" dirty="0">
                <a:solidFill>
                  <a:srgbClr val="000000"/>
                </a:solidFill>
                <a:ea typeface="PMingLiU" pitchFamily="18" charset="-120"/>
              </a:rPr>
              <a:t>稀發／無月經／慢性無排卵</a:t>
            </a:r>
          </a:p>
        </p:txBody>
      </p:sp>
      <p:sp>
        <p:nvSpPr>
          <p:cNvPr id="1104904" name="Text Box 8"/>
          <p:cNvSpPr txBox="1">
            <a:spLocks noChangeArrowheads="1"/>
          </p:cNvSpPr>
          <p:nvPr/>
        </p:nvSpPr>
        <p:spPr bwMode="auto">
          <a:xfrm>
            <a:off x="1042988" y="333375"/>
            <a:ext cx="7850187" cy="1163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rtl="0">
              <a:defRPr/>
            </a:pPr>
            <a:r>
              <a:rPr lang="en-US" altLang="zh-TW" sz="3000" dirty="0" err="1">
                <a:solidFill>
                  <a:srgbClr val="FF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PMingLiU" pitchFamily="18" charset="-120"/>
              </a:rPr>
              <a:t>PMOS（PCOS）的共識診斷</a:t>
            </a:r>
            <a:endParaRPr lang="en-US" altLang="zh-TW" sz="3000" dirty="0">
              <a:solidFill>
                <a:srgbClr val="FF99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PMingLiU" pitchFamily="18" charset="-120"/>
            </a:endParaRPr>
          </a:p>
          <a:p>
            <a:pPr algn="l" rtl="0" eaLnBrk="1" hangingPunct="1">
              <a:lnSpc>
                <a:spcPct val="90000"/>
              </a:lnSpc>
              <a:spcBef>
                <a:spcPct val="20000"/>
              </a:spcBef>
              <a:buClr>
                <a:srgbClr val="3333CC"/>
              </a:buClr>
              <a:buSzPct val="60000"/>
              <a:buFont typeface="Wingdings" pitchFamily="2" charset="2"/>
              <a:buNone/>
              <a:defRPr/>
            </a:pPr>
            <a:r>
              <a:rPr lang="en-US" altLang="zh-HK" dirty="0">
                <a:solidFill>
                  <a:srgbClr val="333399"/>
                </a:solidFill>
                <a:ea typeface="PMingLiU" pitchFamily="18" charset="-120"/>
              </a:rPr>
              <a:t>2003 </a:t>
            </a:r>
            <a:r>
              <a:rPr lang="zh-HK" altLang="en-US" dirty="0">
                <a:solidFill>
                  <a:srgbClr val="333399"/>
                </a:solidFill>
                <a:ea typeface="PMingLiU" pitchFamily="18" charset="-120"/>
              </a:rPr>
              <a:t>年修訂 </a:t>
            </a:r>
            <a:r>
              <a:rPr lang="en-US" altLang="zh-TW" dirty="0">
                <a:solidFill>
                  <a:srgbClr val="333399"/>
                </a:solidFill>
                <a:ea typeface="PMingLiU" pitchFamily="18" charset="-120"/>
              </a:rPr>
              <a:t>Rotterdam Consensus (ASRM/ESHRE)</a:t>
            </a:r>
          </a:p>
          <a:p>
            <a:pPr algn="l" rtl="0" eaLnBrk="1" hangingPunct="1">
              <a:lnSpc>
                <a:spcPct val="90000"/>
              </a:lnSpc>
              <a:spcBef>
                <a:spcPct val="20000"/>
              </a:spcBef>
              <a:buClr>
                <a:srgbClr val="3333CC"/>
              </a:buClr>
              <a:buSzPct val="60000"/>
              <a:buFont typeface="Wingdings" pitchFamily="2" charset="2"/>
              <a:buNone/>
              <a:defRPr/>
            </a:pPr>
            <a:r>
              <a:rPr lang="zh-TW" altLang="en-US" dirty="0">
                <a:solidFill>
                  <a:srgbClr val="333399"/>
                </a:solidFill>
                <a:ea typeface="PMingLiU" pitchFamily="18" charset="-120"/>
              </a:rPr>
              <a:t>在排除其他病因後，符合以下三項標準中至少兩項：</a:t>
            </a:r>
            <a:endParaRPr lang="zh-TW" altLang="en-US" sz="1600" dirty="0">
              <a:solidFill>
                <a:srgbClr val="0066FF"/>
              </a:solidFill>
              <a:ea typeface="PMingLiU" pitchFamily="18" charset="-120"/>
            </a:endParaRPr>
          </a:p>
        </p:txBody>
      </p:sp>
      <p:sp>
        <p:nvSpPr>
          <p:cNvPr id="1104905" name="Text Box 9"/>
          <p:cNvSpPr txBox="1">
            <a:spLocks noChangeArrowheads="1"/>
          </p:cNvSpPr>
          <p:nvPr/>
        </p:nvSpPr>
        <p:spPr bwMode="auto">
          <a:xfrm>
            <a:off x="303213" y="3357563"/>
            <a:ext cx="450850" cy="714375"/>
          </a:xfrm>
          <a:prstGeom prst="rect">
            <a:avLst/>
          </a:prstGeom>
          <a:solidFill>
            <a:srgbClr val="00FFFF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rtl="0"/>
            <a:r>
              <a:rPr lang="en-US" altLang="zh-TW" sz="4000" i="1">
                <a:solidFill>
                  <a:srgbClr val="000000"/>
                </a:solidFill>
                <a:latin typeface="Book Antiqua" pitchFamily="18" charset="0"/>
                <a:ea typeface="MS Mincho" pitchFamily="49" charset="-128"/>
              </a:rPr>
              <a:t>1</a:t>
            </a:r>
          </a:p>
        </p:txBody>
      </p:sp>
      <p:sp>
        <p:nvSpPr>
          <p:cNvPr id="1104906" name="Text Box 10"/>
          <p:cNvSpPr txBox="1">
            <a:spLocks noChangeArrowheads="1"/>
          </p:cNvSpPr>
          <p:nvPr/>
        </p:nvSpPr>
        <p:spPr bwMode="auto">
          <a:xfrm>
            <a:off x="1441450" y="4724400"/>
            <a:ext cx="450850" cy="714375"/>
          </a:xfrm>
          <a:prstGeom prst="rect">
            <a:avLst/>
          </a:prstGeom>
          <a:solidFill>
            <a:srgbClr val="00FFFF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rtl="0"/>
            <a:r>
              <a:rPr lang="en-US" altLang="zh-TW" sz="4000" i="1">
                <a:solidFill>
                  <a:srgbClr val="000000"/>
                </a:solidFill>
                <a:latin typeface="Book Antiqua" pitchFamily="18" charset="0"/>
                <a:ea typeface="MS Mincho" pitchFamily="49" charset="-128"/>
              </a:rPr>
              <a:t>2</a:t>
            </a:r>
          </a:p>
        </p:txBody>
      </p:sp>
      <p:sp>
        <p:nvSpPr>
          <p:cNvPr id="1104907" name="Text Box 11"/>
          <p:cNvSpPr txBox="1">
            <a:spLocks noChangeArrowheads="1"/>
          </p:cNvSpPr>
          <p:nvPr/>
        </p:nvSpPr>
        <p:spPr bwMode="auto">
          <a:xfrm>
            <a:off x="5616575" y="5082380"/>
            <a:ext cx="450850" cy="714375"/>
          </a:xfrm>
          <a:prstGeom prst="rect">
            <a:avLst/>
          </a:prstGeom>
          <a:solidFill>
            <a:srgbClr val="00FFFF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rtl="0"/>
            <a:r>
              <a:rPr lang="en-US" altLang="zh-TW" sz="4000" i="1" dirty="0">
                <a:solidFill>
                  <a:srgbClr val="000000"/>
                </a:solidFill>
                <a:latin typeface="Book Antiqua" pitchFamily="18" charset="0"/>
                <a:ea typeface="MS Mincho" pitchFamily="49" charset="-128"/>
              </a:rPr>
              <a:t>3</a:t>
            </a:r>
          </a:p>
        </p:txBody>
      </p:sp>
      <p:pic>
        <p:nvPicPr>
          <p:cNvPr id="9228" name="Picture 12" descr="acne%20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4463" y="2420938"/>
            <a:ext cx="449262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04909" name="Rectangle 13"/>
          <p:cNvSpPr>
            <a:spLocks noChangeArrowheads="1"/>
          </p:cNvSpPr>
          <p:nvPr/>
        </p:nvSpPr>
        <p:spPr bwMode="auto">
          <a:xfrm>
            <a:off x="1873250" y="5013325"/>
            <a:ext cx="1652812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zh-TW" altLang="en-US" dirty="0">
                <a:solidFill>
                  <a:srgbClr val="000000"/>
                </a:solidFill>
                <a:ea typeface="PMingLiU" pitchFamily="18" charset="-120"/>
              </a:rPr>
              <a:t>臨床 及</a:t>
            </a:r>
            <a:r>
              <a:rPr lang="en-US" altLang="zh-TW" dirty="0">
                <a:solidFill>
                  <a:srgbClr val="000000"/>
                </a:solidFill>
                <a:ea typeface="PMingLiU" pitchFamily="18" charset="-120"/>
              </a:rPr>
              <a:t>/</a:t>
            </a:r>
            <a:r>
              <a:rPr lang="zh-TW" altLang="en-US" dirty="0">
                <a:solidFill>
                  <a:srgbClr val="000000"/>
                </a:solidFill>
                <a:ea typeface="PMingLiU" pitchFamily="18" charset="-120"/>
              </a:rPr>
              <a:t>或 </a:t>
            </a:r>
            <a:endParaRPr lang="en-US" altLang="zh-TW" dirty="0">
              <a:solidFill>
                <a:srgbClr val="000000"/>
              </a:solidFill>
              <a:ea typeface="PMingLiU" pitchFamily="18" charset="-120"/>
            </a:endParaRPr>
          </a:p>
          <a:p>
            <a:r>
              <a:rPr lang="zh-TW" altLang="en-US" dirty="0">
                <a:solidFill>
                  <a:srgbClr val="000000"/>
                </a:solidFill>
                <a:ea typeface="PMingLiU" pitchFamily="18" charset="-120"/>
              </a:rPr>
              <a:t>生化高雄激素表現</a:t>
            </a:r>
          </a:p>
        </p:txBody>
      </p:sp>
      <p:sp>
        <p:nvSpPr>
          <p:cNvPr id="1104910" name="Rectangle 14"/>
          <p:cNvSpPr>
            <a:spLocks noChangeArrowheads="1"/>
          </p:cNvSpPr>
          <p:nvPr/>
        </p:nvSpPr>
        <p:spPr bwMode="auto">
          <a:xfrm>
            <a:off x="6082481" y="5081587"/>
            <a:ext cx="2771775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zh-TW" dirty="0">
                <a:solidFill>
                  <a:srgbClr val="000000"/>
                </a:solidFill>
                <a:ea typeface="PMingLiU" pitchFamily="18" charset="-120"/>
                <a:sym typeface="Symbol"/>
              </a:rPr>
              <a:t></a:t>
            </a:r>
            <a:r>
              <a:rPr lang="zh-TW" altLang="en-US" dirty="0">
                <a:solidFill>
                  <a:srgbClr val="000000"/>
                </a:solidFill>
                <a:ea typeface="PMingLiU" pitchFamily="18" charset="-120"/>
              </a:rPr>
              <a:t>卵巢體積增大（</a:t>
            </a:r>
            <a:r>
              <a:rPr lang="en-US" altLang="zh-TW" dirty="0">
                <a:solidFill>
                  <a:srgbClr val="000000"/>
                </a:solidFill>
                <a:ea typeface="PMingLiU" pitchFamily="18" charset="-120"/>
              </a:rPr>
              <a:t>&gt;10cc</a:t>
            </a:r>
            <a:r>
              <a:rPr lang="zh-TW" altLang="en-US" dirty="0">
                <a:solidFill>
                  <a:srgbClr val="000000"/>
                </a:solidFill>
                <a:ea typeface="PMingLiU" pitchFamily="18" charset="-120"/>
              </a:rPr>
              <a:t>）或超聲波顯示多囊卵巢（每個卵巢 ≥</a:t>
            </a:r>
            <a:r>
              <a:rPr lang="en-US" altLang="zh-TW" dirty="0">
                <a:solidFill>
                  <a:srgbClr val="000000"/>
                </a:solidFill>
                <a:ea typeface="PMingLiU" pitchFamily="18" charset="-120"/>
              </a:rPr>
              <a:t>12 </a:t>
            </a:r>
            <a:r>
              <a:rPr lang="zh-TW" altLang="en-US" dirty="0">
                <a:solidFill>
                  <a:srgbClr val="000000"/>
                </a:solidFill>
                <a:ea typeface="PMingLiU" pitchFamily="18" charset="-120"/>
              </a:rPr>
              <a:t>個 </a:t>
            </a:r>
            <a:r>
              <a:rPr lang="en-US" altLang="zh-TW" dirty="0">
                <a:solidFill>
                  <a:srgbClr val="000000"/>
                </a:solidFill>
                <a:ea typeface="PMingLiU" pitchFamily="18" charset="-120"/>
              </a:rPr>
              <a:t>2–9mm </a:t>
            </a:r>
            <a:r>
              <a:rPr lang="zh-TW" altLang="en-US" dirty="0">
                <a:solidFill>
                  <a:srgbClr val="000000"/>
                </a:solidFill>
                <a:ea typeface="PMingLiU" pitchFamily="18" charset="-120"/>
              </a:rPr>
              <a:t>卵泡，或使用更高解像度超聲波時 ≥</a:t>
            </a:r>
            <a:r>
              <a:rPr lang="en-US" altLang="zh-TW" dirty="0">
                <a:solidFill>
                  <a:srgbClr val="000000"/>
                </a:solidFill>
                <a:ea typeface="PMingLiU" pitchFamily="18" charset="-120"/>
              </a:rPr>
              <a:t>20 </a:t>
            </a:r>
            <a:r>
              <a:rPr lang="zh-TW" altLang="en-US" dirty="0">
                <a:solidFill>
                  <a:srgbClr val="000000"/>
                </a:solidFill>
                <a:ea typeface="PMingLiU" pitchFamily="18" charset="-120"/>
              </a:rPr>
              <a:t>個卵泡）</a:t>
            </a:r>
          </a:p>
          <a:p>
            <a:pPr algn="l" rtl="0"/>
            <a:endParaRPr lang="en-US" altLang="zh-TW" dirty="0">
              <a:solidFill>
                <a:srgbClr val="000000"/>
              </a:solidFill>
              <a:ea typeface="PMingLiU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87202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049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049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1049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1049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1049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1049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1049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1049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1049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1049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1049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1049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4903" grpId="0"/>
      <p:bldP spid="1104905" grpId="0" animBg="1"/>
      <p:bldP spid="1104906" grpId="0" animBg="1"/>
      <p:bldP spid="1104907" grpId="0" animBg="1"/>
      <p:bldP spid="1104909" grpId="0"/>
      <p:bldP spid="11049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4354" name="Text Box 2"/>
          <p:cNvSpPr txBox="1">
            <a:spLocks noChangeArrowheads="1"/>
          </p:cNvSpPr>
          <p:nvPr/>
        </p:nvSpPr>
        <p:spPr bwMode="auto">
          <a:xfrm>
            <a:off x="4117975" y="1449388"/>
            <a:ext cx="1635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en-GB" altLang="zh-HK" sz="2400">
              <a:effectLst>
                <a:outerShdw blurRad="38100" dist="38100" dir="2700000" algn="tl">
                  <a:srgbClr val="C0C0C0"/>
                </a:outerShdw>
              </a:effectLst>
              <a:ea typeface="PMingLiU" pitchFamily="18" charset="-120"/>
            </a:endParaRPr>
          </a:p>
        </p:txBody>
      </p:sp>
      <p:sp>
        <p:nvSpPr>
          <p:cNvPr id="1124355" name="Text Box 3"/>
          <p:cNvSpPr txBox="1">
            <a:spLocks noChangeArrowheads="1"/>
          </p:cNvSpPr>
          <p:nvPr/>
        </p:nvSpPr>
        <p:spPr bwMode="auto">
          <a:xfrm>
            <a:off x="2514600" y="1273175"/>
            <a:ext cx="2232025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zh-HK" altLang="en-US" sz="1600" dirty="0">
                <a:effectLst>
                  <a:outerShdw blurRad="38100" dist="38100" dir="2700000" algn="tl">
                    <a:srgbClr val="C0C0C0"/>
                  </a:outerShdw>
                </a:effectLst>
                <a:ea typeface="新細明體" pitchFamily="18" charset="-120"/>
              </a:rPr>
              <a:t>下丘腦</a:t>
            </a:r>
          </a:p>
          <a:p>
            <a:pPr algn="ctr">
              <a:defRPr/>
            </a:pPr>
            <a:r>
              <a:rPr lang="en-US" altLang="zh-TW" sz="1600" dirty="0">
                <a:effectLst>
                  <a:outerShdw blurRad="38100" dist="38100" dir="2700000" algn="tl">
                    <a:srgbClr val="C0C0C0"/>
                  </a:outerShdw>
                </a:effectLst>
                <a:ea typeface="新細明體" pitchFamily="18" charset="-120"/>
              </a:rPr>
              <a:t>GnRH</a:t>
            </a:r>
          </a:p>
        </p:txBody>
      </p:sp>
      <p:sp>
        <p:nvSpPr>
          <p:cNvPr id="13316" name="Line 4"/>
          <p:cNvSpPr>
            <a:spLocks noChangeShapeType="1"/>
          </p:cNvSpPr>
          <p:nvPr/>
        </p:nvSpPr>
        <p:spPr bwMode="auto">
          <a:xfrm>
            <a:off x="3657600" y="1958975"/>
            <a:ext cx="0" cy="45720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4357" name="Text Box 5"/>
          <p:cNvSpPr txBox="1">
            <a:spLocks noChangeArrowheads="1"/>
          </p:cNvSpPr>
          <p:nvPr/>
        </p:nvSpPr>
        <p:spPr bwMode="auto">
          <a:xfrm>
            <a:off x="3219450" y="2492375"/>
            <a:ext cx="100540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zh-HK" altLang="en-US" sz="1600" dirty="0">
                <a:effectLst>
                  <a:outerShdw blurRad="38100" dist="38100" dir="2700000" algn="tl">
                    <a:srgbClr val="C0C0C0"/>
                  </a:outerShdw>
                </a:effectLst>
                <a:ea typeface="新細明體" pitchFamily="18" charset="-120"/>
              </a:rPr>
              <a:t>腦下垂體</a:t>
            </a:r>
          </a:p>
        </p:txBody>
      </p:sp>
      <p:sp>
        <p:nvSpPr>
          <p:cNvPr id="13318" name="Line 6"/>
          <p:cNvSpPr>
            <a:spLocks noChangeShapeType="1"/>
          </p:cNvSpPr>
          <p:nvPr/>
        </p:nvSpPr>
        <p:spPr bwMode="auto">
          <a:xfrm flipH="1">
            <a:off x="2667000" y="2873375"/>
            <a:ext cx="677863" cy="76200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19" name="Line 7"/>
          <p:cNvSpPr>
            <a:spLocks noChangeShapeType="1"/>
          </p:cNvSpPr>
          <p:nvPr/>
        </p:nvSpPr>
        <p:spPr bwMode="auto">
          <a:xfrm>
            <a:off x="3810000" y="2873375"/>
            <a:ext cx="746125" cy="76200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4360" name="Oval 8"/>
          <p:cNvSpPr>
            <a:spLocks noChangeArrowheads="1"/>
          </p:cNvSpPr>
          <p:nvPr/>
        </p:nvSpPr>
        <p:spPr bwMode="auto">
          <a:xfrm>
            <a:off x="1295400" y="3635375"/>
            <a:ext cx="1600200" cy="457200"/>
          </a:xfrm>
          <a:prstGeom prst="ellipse">
            <a:avLst/>
          </a:prstGeom>
          <a:solidFill>
            <a:srgbClr val="80808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zh-TW">
                <a:ea typeface="新細明體" pitchFamily="18" charset="-120"/>
              </a:rPr>
              <a:t>Granulosa</a:t>
            </a:r>
            <a:r>
              <a:rPr lang="en-US" altLang="zh-TW">
                <a:effectLst>
                  <a:outerShdw blurRad="38100" dist="38100" dir="2700000" algn="tl">
                    <a:srgbClr val="FFFFFF"/>
                  </a:outerShdw>
                </a:effectLst>
                <a:ea typeface="新細明體" pitchFamily="18" charset="-120"/>
              </a:rPr>
              <a:t> </a:t>
            </a:r>
            <a:r>
              <a:rPr lang="en-US" altLang="zh-TW">
                <a:ea typeface="新細明體" pitchFamily="18" charset="-120"/>
              </a:rPr>
              <a:t>cell</a:t>
            </a:r>
          </a:p>
        </p:txBody>
      </p:sp>
      <p:sp>
        <p:nvSpPr>
          <p:cNvPr id="1124361" name="Oval 9"/>
          <p:cNvSpPr>
            <a:spLocks noChangeArrowheads="1"/>
          </p:cNvSpPr>
          <p:nvPr/>
        </p:nvSpPr>
        <p:spPr bwMode="auto">
          <a:xfrm>
            <a:off x="3962400" y="3711575"/>
            <a:ext cx="1524000" cy="457200"/>
          </a:xfrm>
          <a:prstGeom prst="ellipse">
            <a:avLst/>
          </a:prstGeom>
          <a:solidFill>
            <a:srgbClr val="80808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altLang="zh-TW" dirty="0">
                <a:ea typeface="新細明體" pitchFamily="18" charset="-120"/>
              </a:rPr>
              <a:t>Thecal</a:t>
            </a:r>
            <a:r>
              <a:rPr lang="en-US" altLang="zh-TW" dirty="0">
                <a:effectLst>
                  <a:outerShdw blurRad="38100" dist="38100" dir="2700000" algn="tl">
                    <a:srgbClr val="FFFFFF"/>
                  </a:outerShdw>
                </a:effectLst>
                <a:ea typeface="新細明體" pitchFamily="18" charset="-120"/>
              </a:rPr>
              <a:t> </a:t>
            </a:r>
            <a:r>
              <a:rPr lang="en-US" altLang="zh-TW" dirty="0">
                <a:ea typeface="新細明體" pitchFamily="18" charset="-120"/>
              </a:rPr>
              <a:t>cell</a:t>
            </a:r>
          </a:p>
        </p:txBody>
      </p:sp>
      <p:sp>
        <p:nvSpPr>
          <p:cNvPr id="13322" name="Line 10"/>
          <p:cNvSpPr>
            <a:spLocks noChangeShapeType="1"/>
          </p:cNvSpPr>
          <p:nvPr/>
        </p:nvSpPr>
        <p:spPr bwMode="auto">
          <a:xfrm>
            <a:off x="2133600" y="4168775"/>
            <a:ext cx="0" cy="76200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3" name="Line 11"/>
          <p:cNvSpPr>
            <a:spLocks noChangeShapeType="1"/>
          </p:cNvSpPr>
          <p:nvPr/>
        </p:nvSpPr>
        <p:spPr bwMode="auto">
          <a:xfrm flipH="1">
            <a:off x="3995738" y="4262438"/>
            <a:ext cx="668337" cy="593725"/>
          </a:xfrm>
          <a:prstGeom prst="line">
            <a:avLst/>
          </a:prstGeom>
          <a:noFill/>
          <a:ln w="28575">
            <a:solidFill>
              <a:srgbClr val="00CC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4364" name="Text Box 12"/>
          <p:cNvSpPr txBox="1">
            <a:spLocks noChangeArrowheads="1"/>
          </p:cNvSpPr>
          <p:nvPr/>
        </p:nvSpPr>
        <p:spPr bwMode="auto">
          <a:xfrm>
            <a:off x="2700338" y="4910138"/>
            <a:ext cx="2016125" cy="461962"/>
          </a:xfrm>
          <a:prstGeom prst="rect">
            <a:avLst/>
          </a:prstGeom>
          <a:solidFill>
            <a:srgbClr val="FF6600"/>
          </a:solidFill>
          <a:ln w="57150">
            <a:solidFill>
              <a:schemeClr val="folHlink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zh-TW" altLang="en-US" sz="2400" b="1" dirty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ea typeface="新細明體" pitchFamily="18" charset="-120"/>
                <a:sym typeface="新細明體" pitchFamily="18" charset="-120"/>
              </a:rPr>
              <a:t> </a:t>
            </a:r>
            <a:r>
              <a:rPr lang="zh-TW" altLang="en-US" sz="2400" b="1" dirty="0">
                <a:solidFill>
                  <a:schemeClr val="bg2"/>
                </a:solidFill>
                <a:latin typeface="Arial" panose="020B0604020202020204" pitchFamily="34" charset="0"/>
                <a:ea typeface="新細明體" pitchFamily="18" charset="-120"/>
                <a:cs typeface="Arial" panose="020B0604020202020204" pitchFamily="34" charset="0"/>
                <a:sym typeface="Symbol" pitchFamily="18" charset="2"/>
              </a:rPr>
              <a:t> 雄激素</a:t>
            </a:r>
            <a:endParaRPr lang="en-US" altLang="zh-TW" sz="2400" b="1" dirty="0">
              <a:solidFill>
                <a:schemeClr val="bg2"/>
              </a:solidFill>
              <a:latin typeface="Arial" panose="020B0604020202020204" pitchFamily="34" charset="0"/>
              <a:ea typeface="新細明體" pitchFamily="18" charset="-120"/>
              <a:cs typeface="Arial" panose="020B0604020202020204" pitchFamily="34" charset="0"/>
            </a:endParaRPr>
          </a:p>
        </p:txBody>
      </p:sp>
      <p:sp>
        <p:nvSpPr>
          <p:cNvPr id="13325" name="Line 13"/>
          <p:cNvSpPr>
            <a:spLocks noChangeShapeType="1"/>
          </p:cNvSpPr>
          <p:nvPr/>
        </p:nvSpPr>
        <p:spPr bwMode="auto">
          <a:xfrm flipH="1" flipV="1">
            <a:off x="2438400" y="4168775"/>
            <a:ext cx="812800" cy="60960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4366" name="Text Box 14"/>
          <p:cNvSpPr txBox="1">
            <a:spLocks noChangeArrowheads="1"/>
          </p:cNvSpPr>
          <p:nvPr/>
        </p:nvSpPr>
        <p:spPr bwMode="auto">
          <a:xfrm>
            <a:off x="1823967" y="4940855"/>
            <a:ext cx="6383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zh-TW" altLang="en-US" b="1" dirty="0">
                <a:effectLst>
                  <a:outerShdw blurRad="38100" dist="38100" dir="2700000" algn="tl">
                    <a:srgbClr val="C0C0C0"/>
                  </a:outerShdw>
                </a:effectLst>
                <a:ea typeface="PMingLiU" pitchFamily="18" charset="-120"/>
                <a:sym typeface="Symbol" pitchFamily="18" charset="2"/>
              </a:rPr>
              <a:t></a:t>
            </a:r>
            <a:r>
              <a:rPr lang="en-US" altLang="zh-TW" dirty="0">
                <a:ea typeface="PMingLiU" pitchFamily="18" charset="-120"/>
              </a:rPr>
              <a:t> </a:t>
            </a:r>
            <a:r>
              <a:rPr lang="en-US" altLang="zh-TW" sz="1600" dirty="0">
                <a:effectLst>
                  <a:outerShdw blurRad="38100" dist="38100" dir="2700000" algn="tl">
                    <a:srgbClr val="C0C0C0"/>
                  </a:outerShdw>
                </a:effectLst>
                <a:ea typeface="PMingLiU" pitchFamily="18" charset="-120"/>
              </a:rPr>
              <a:t>E2</a:t>
            </a:r>
            <a:endParaRPr lang="en-US" altLang="zh-TW" sz="1600" dirty="0">
              <a:effectLst>
                <a:outerShdw blurRad="38100" dist="38100" dir="2700000" algn="tl">
                  <a:srgbClr val="C0C0C0"/>
                </a:outerShdw>
              </a:effectLst>
              <a:ea typeface="PMingLiU" pitchFamily="18" charset="-120"/>
              <a:sym typeface="PMingLiU" pitchFamily="18" charset="-120"/>
            </a:endParaRPr>
          </a:p>
        </p:txBody>
      </p:sp>
      <p:sp>
        <p:nvSpPr>
          <p:cNvPr id="1124367" name="Text Box 15"/>
          <p:cNvSpPr txBox="1">
            <a:spLocks noChangeArrowheads="1"/>
          </p:cNvSpPr>
          <p:nvPr/>
        </p:nvSpPr>
        <p:spPr bwMode="auto">
          <a:xfrm>
            <a:off x="230188" y="4929981"/>
            <a:ext cx="208915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zh-HK" altLang="en-US" sz="1600" dirty="0">
                <a:effectLst>
                  <a:outerShdw blurRad="38100" dist="38100" dir="2700000" algn="tl">
                    <a:srgbClr val="C0C0C0"/>
                  </a:outerShdw>
                </a:effectLst>
                <a:ea typeface="新細明體" pitchFamily="18" charset="-120"/>
              </a:rPr>
              <a:t>卵泡生成受阻</a:t>
            </a:r>
            <a:endParaRPr lang="en-US" altLang="zh-TW" sz="1600" dirty="0">
              <a:effectLst>
                <a:outerShdw blurRad="38100" dist="38100" dir="2700000" algn="tl">
                  <a:srgbClr val="C0C0C0"/>
                </a:outerShdw>
              </a:effectLst>
              <a:ea typeface="新細明體" pitchFamily="18" charset="-120"/>
              <a:sym typeface="Symbol" pitchFamily="18" charset="2"/>
            </a:endParaRPr>
          </a:p>
        </p:txBody>
      </p:sp>
      <p:sp>
        <p:nvSpPr>
          <p:cNvPr id="13328" name="Line 16"/>
          <p:cNvSpPr>
            <a:spLocks noChangeShapeType="1"/>
          </p:cNvSpPr>
          <p:nvPr/>
        </p:nvSpPr>
        <p:spPr bwMode="auto">
          <a:xfrm flipH="1">
            <a:off x="762000" y="4168775"/>
            <a:ext cx="1152525" cy="76200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4370" name="Text Box 18"/>
          <p:cNvSpPr txBox="1">
            <a:spLocks noChangeArrowheads="1"/>
          </p:cNvSpPr>
          <p:nvPr/>
        </p:nvSpPr>
        <p:spPr bwMode="auto">
          <a:xfrm>
            <a:off x="2124075" y="2967038"/>
            <a:ext cx="65114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zh-TW" sz="1600" dirty="0">
                <a:effectLst>
                  <a:outerShdw blurRad="38100" dist="38100" dir="2700000" algn="tl">
                    <a:srgbClr val="C0C0C0"/>
                  </a:outerShdw>
                </a:effectLst>
                <a:ea typeface="PMingLiU" pitchFamily="18" charset="-120"/>
              </a:rPr>
              <a:t>FSH </a:t>
            </a:r>
            <a:endParaRPr lang="en-US" altLang="zh-TW" sz="1600" dirty="0">
              <a:effectLst>
                <a:outerShdw blurRad="38100" dist="38100" dir="2700000" algn="tl">
                  <a:srgbClr val="C0C0C0"/>
                </a:outerShdw>
              </a:effectLst>
              <a:ea typeface="PMingLiU" pitchFamily="18" charset="-120"/>
              <a:sym typeface="PMingLiU" pitchFamily="18" charset="-120"/>
            </a:endParaRPr>
          </a:p>
        </p:txBody>
      </p:sp>
      <p:sp>
        <p:nvSpPr>
          <p:cNvPr id="1124371" name="Rectangle 19"/>
          <p:cNvSpPr>
            <a:spLocks noChangeArrowheads="1"/>
          </p:cNvSpPr>
          <p:nvPr/>
        </p:nvSpPr>
        <p:spPr bwMode="auto">
          <a:xfrm>
            <a:off x="570546" y="218945"/>
            <a:ext cx="8209284" cy="5854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FFBF00"/>
                    </a:gs>
                    <a:gs pos="5001">
                      <a:srgbClr val="F27300"/>
                    </a:gs>
                    <a:gs pos="12500">
                      <a:srgbClr val="8F0040"/>
                    </a:gs>
                    <a:gs pos="25000">
                      <a:srgbClr val="400040"/>
                    </a:gs>
                    <a:gs pos="40000">
                      <a:srgbClr val="000040"/>
                    </a:gs>
                    <a:gs pos="50000">
                      <a:srgbClr val="000000"/>
                    </a:gs>
                    <a:gs pos="60000">
                      <a:srgbClr val="000040"/>
                    </a:gs>
                    <a:gs pos="75000">
                      <a:srgbClr val="400040"/>
                    </a:gs>
                    <a:gs pos="87500">
                      <a:srgbClr val="8F0040"/>
                    </a:gs>
                    <a:gs pos="95000">
                      <a:srgbClr val="F27300"/>
                    </a:gs>
                    <a:gs pos="100000">
                      <a:srgbClr val="FFBF00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2075" tIns="46038" rIns="92075" bIns="46038">
            <a:spAutoFit/>
          </a:bodyPr>
          <a:lstStyle/>
          <a:p>
            <a:pPr algn="ctr" defTabSz="762000">
              <a:spcBef>
                <a:spcPct val="50000"/>
              </a:spcBef>
              <a:defRPr/>
            </a:pPr>
            <a:r>
              <a:rPr lang="en-US" altLang="zh-TW" sz="32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PMingLiU" pitchFamily="18" charset="-120"/>
              </a:rPr>
              <a:t>PMOS (PCOS)</a:t>
            </a:r>
            <a:r>
              <a:rPr lang="en-US" altLang="zh-TW" sz="32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新細明體" pitchFamily="18" charset="-120"/>
              </a:rPr>
              <a:t> - </a:t>
            </a:r>
            <a:r>
              <a:rPr lang="zh-TW" altLang="en-US" sz="32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新細明體" pitchFamily="18" charset="-120"/>
              </a:rPr>
              <a:t>多因素致病機制</a:t>
            </a:r>
            <a:endParaRPr lang="en-US" altLang="zh-TW" sz="3200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ea typeface="新細明體" pitchFamily="18" charset="-120"/>
            </a:endParaRPr>
          </a:p>
        </p:txBody>
      </p:sp>
      <p:sp>
        <p:nvSpPr>
          <p:cNvPr id="1124373" name="Text Box 21"/>
          <p:cNvSpPr txBox="1">
            <a:spLocks noChangeArrowheads="1"/>
          </p:cNvSpPr>
          <p:nvPr/>
        </p:nvSpPr>
        <p:spPr bwMode="auto">
          <a:xfrm>
            <a:off x="6096000" y="2873375"/>
            <a:ext cx="25082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zh-TW" altLang="en-US" sz="20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新細明體" pitchFamily="18" charset="-120"/>
              </a:rPr>
              <a:t>高胰島素血症</a:t>
            </a:r>
          </a:p>
        </p:txBody>
      </p:sp>
      <p:sp>
        <p:nvSpPr>
          <p:cNvPr id="13332" name="Line 22"/>
          <p:cNvSpPr>
            <a:spLocks noChangeShapeType="1"/>
          </p:cNvSpPr>
          <p:nvPr/>
        </p:nvSpPr>
        <p:spPr bwMode="auto">
          <a:xfrm flipH="1">
            <a:off x="5435600" y="3254375"/>
            <a:ext cx="792163" cy="504825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33" name="Rectangle 23"/>
          <p:cNvSpPr>
            <a:spLocks noChangeArrowheads="1"/>
          </p:cNvSpPr>
          <p:nvPr/>
        </p:nvSpPr>
        <p:spPr bwMode="auto">
          <a:xfrm>
            <a:off x="5029200" y="2852738"/>
            <a:ext cx="1295400" cy="630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42900" indent="-342900" eaLnBrk="1" hangingPunct="1">
              <a:spcBef>
                <a:spcPct val="20000"/>
              </a:spcBef>
            </a:pPr>
            <a:r>
              <a:rPr lang="en-US" altLang="zh-TW" sz="1600" dirty="0">
                <a:ea typeface="PMingLiU" pitchFamily="18" charset="-120"/>
              </a:rPr>
              <a:t>↓ IGFBP-1</a:t>
            </a:r>
          </a:p>
          <a:p>
            <a:pPr marL="342900" indent="-342900" eaLnBrk="1" hangingPunct="1">
              <a:spcBef>
                <a:spcPct val="20000"/>
              </a:spcBef>
            </a:pPr>
            <a:r>
              <a:rPr lang="en-US" altLang="zh-TW" sz="1600" dirty="0">
                <a:ea typeface="PMingLiU" pitchFamily="18" charset="-120"/>
              </a:rPr>
              <a:t>↑ IGF-1</a:t>
            </a:r>
          </a:p>
        </p:txBody>
      </p:sp>
      <p:sp>
        <p:nvSpPr>
          <p:cNvPr id="13334" name="Line 24"/>
          <p:cNvSpPr>
            <a:spLocks noChangeShapeType="1"/>
          </p:cNvSpPr>
          <p:nvPr/>
        </p:nvSpPr>
        <p:spPr bwMode="auto">
          <a:xfrm flipH="1">
            <a:off x="6324600" y="3406775"/>
            <a:ext cx="304800" cy="60960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35" name="Text Box 25"/>
          <p:cNvSpPr txBox="1">
            <a:spLocks noChangeArrowheads="1"/>
          </p:cNvSpPr>
          <p:nvPr/>
        </p:nvSpPr>
        <p:spPr bwMode="auto">
          <a:xfrm>
            <a:off x="5257800" y="4092575"/>
            <a:ext cx="1524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HK" altLang="en-US" dirty="0">
                <a:ea typeface="PMingLiU" pitchFamily="18" charset="-120"/>
              </a:rPr>
              <a:t>肝臟</a:t>
            </a:r>
            <a:endParaRPr lang="en-US" altLang="zh-TW" dirty="0">
              <a:ea typeface="PMingLiU" pitchFamily="18" charset="-120"/>
            </a:endParaRPr>
          </a:p>
        </p:txBody>
      </p:sp>
      <p:sp>
        <p:nvSpPr>
          <p:cNvPr id="13336" name="Rectangle 26"/>
          <p:cNvSpPr>
            <a:spLocks noChangeArrowheads="1"/>
          </p:cNvSpPr>
          <p:nvPr/>
        </p:nvSpPr>
        <p:spPr bwMode="auto">
          <a:xfrm>
            <a:off x="5181600" y="4473575"/>
            <a:ext cx="1066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42900" indent="-342900" eaLnBrk="1" hangingPunct="1">
              <a:spcBef>
                <a:spcPct val="50000"/>
              </a:spcBef>
            </a:pPr>
            <a:r>
              <a:rPr lang="en-US" altLang="zh-TW" sz="1600">
                <a:ea typeface="PMingLiU" pitchFamily="18" charset="-120"/>
              </a:rPr>
              <a:t>↓SHBG</a:t>
            </a:r>
          </a:p>
        </p:txBody>
      </p:sp>
      <p:sp>
        <p:nvSpPr>
          <p:cNvPr id="13337" name="Line 27"/>
          <p:cNvSpPr>
            <a:spLocks noChangeShapeType="1"/>
          </p:cNvSpPr>
          <p:nvPr/>
        </p:nvSpPr>
        <p:spPr bwMode="auto">
          <a:xfrm flipH="1">
            <a:off x="4800600" y="4397375"/>
            <a:ext cx="762000" cy="53340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38" name="Line 28"/>
          <p:cNvSpPr>
            <a:spLocks noChangeShapeType="1"/>
          </p:cNvSpPr>
          <p:nvPr/>
        </p:nvSpPr>
        <p:spPr bwMode="auto">
          <a:xfrm flipH="1">
            <a:off x="6019800" y="3940175"/>
            <a:ext cx="1828800" cy="175260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 type="triangl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4381" name="Text Box 29"/>
          <p:cNvSpPr txBox="1">
            <a:spLocks noChangeArrowheads="1"/>
          </p:cNvSpPr>
          <p:nvPr/>
        </p:nvSpPr>
        <p:spPr bwMode="auto">
          <a:xfrm>
            <a:off x="6019800" y="2339975"/>
            <a:ext cx="25130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zh-HK" alt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新細明體" pitchFamily="18" charset="-120"/>
              </a:rPr>
              <a:t>胰島素阻抗</a:t>
            </a:r>
            <a:endParaRPr lang="en-US" altLang="zh-TW" sz="20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ea typeface="新細明體" pitchFamily="18" charset="-120"/>
            </a:endParaRPr>
          </a:p>
        </p:txBody>
      </p:sp>
      <p:sp>
        <p:nvSpPr>
          <p:cNvPr id="13340" name="Line 30"/>
          <p:cNvSpPr>
            <a:spLocks noChangeShapeType="1"/>
          </p:cNvSpPr>
          <p:nvPr/>
        </p:nvSpPr>
        <p:spPr bwMode="auto">
          <a:xfrm>
            <a:off x="6877050" y="2678113"/>
            <a:ext cx="0" cy="228600"/>
          </a:xfrm>
          <a:prstGeom prst="line">
            <a:avLst/>
          </a:prstGeom>
          <a:noFill/>
          <a:ln w="9525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4383" name="Text Box 31"/>
          <p:cNvSpPr txBox="1">
            <a:spLocks noChangeArrowheads="1"/>
          </p:cNvSpPr>
          <p:nvPr/>
        </p:nvSpPr>
        <p:spPr bwMode="auto">
          <a:xfrm>
            <a:off x="5435600" y="1670050"/>
            <a:ext cx="1490663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HK" altLang="en-US" sz="22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新細明體" pitchFamily="18" charset="-120"/>
              </a:rPr>
              <a:t>遺傳</a:t>
            </a:r>
          </a:p>
        </p:txBody>
      </p:sp>
      <p:sp>
        <p:nvSpPr>
          <p:cNvPr id="1124384" name="Text Box 32"/>
          <p:cNvSpPr txBox="1">
            <a:spLocks noChangeArrowheads="1"/>
          </p:cNvSpPr>
          <p:nvPr/>
        </p:nvSpPr>
        <p:spPr bwMode="auto">
          <a:xfrm>
            <a:off x="7086600" y="1670050"/>
            <a:ext cx="205740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HK" altLang="en-US" sz="22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新細明體" pitchFamily="18" charset="-120"/>
              </a:rPr>
              <a:t>環境</a:t>
            </a:r>
          </a:p>
        </p:txBody>
      </p:sp>
      <p:sp>
        <p:nvSpPr>
          <p:cNvPr id="13343" name="Line 33"/>
          <p:cNvSpPr>
            <a:spLocks noChangeShapeType="1"/>
          </p:cNvSpPr>
          <p:nvPr/>
        </p:nvSpPr>
        <p:spPr bwMode="auto">
          <a:xfrm>
            <a:off x="6019800" y="2030413"/>
            <a:ext cx="333375" cy="22860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44" name="Line 34"/>
          <p:cNvSpPr>
            <a:spLocks noChangeShapeType="1"/>
          </p:cNvSpPr>
          <p:nvPr/>
        </p:nvSpPr>
        <p:spPr bwMode="auto">
          <a:xfrm flipH="1">
            <a:off x="7559675" y="2030413"/>
            <a:ext cx="288925" cy="22860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4387" name="Text Box 35"/>
          <p:cNvSpPr txBox="1">
            <a:spLocks noChangeArrowheads="1"/>
          </p:cNvSpPr>
          <p:nvPr/>
        </p:nvSpPr>
        <p:spPr bwMode="auto">
          <a:xfrm>
            <a:off x="7772400" y="3830638"/>
            <a:ext cx="137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HK" altLang="en-US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新細明體" pitchFamily="18" charset="-120"/>
              </a:rPr>
              <a:t>肥胖</a:t>
            </a:r>
          </a:p>
        </p:txBody>
      </p:sp>
      <p:sp>
        <p:nvSpPr>
          <p:cNvPr id="13346" name="Line 36"/>
          <p:cNvSpPr>
            <a:spLocks noChangeShapeType="1"/>
          </p:cNvSpPr>
          <p:nvPr/>
        </p:nvSpPr>
        <p:spPr bwMode="auto">
          <a:xfrm flipH="1" flipV="1">
            <a:off x="7380288" y="3398838"/>
            <a:ext cx="576262" cy="360362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4389" name="Rectangle 37"/>
          <p:cNvSpPr>
            <a:spLocks noChangeArrowheads="1"/>
          </p:cNvSpPr>
          <p:nvPr/>
        </p:nvSpPr>
        <p:spPr bwMode="auto">
          <a:xfrm>
            <a:off x="755650" y="5559425"/>
            <a:ext cx="2879725" cy="708528"/>
          </a:xfrm>
          <a:prstGeom prst="rect">
            <a:avLst/>
          </a:prstGeom>
          <a:gradFill rotWithShape="0">
            <a:gsLst>
              <a:gs pos="0">
                <a:srgbClr val="FFBF00"/>
              </a:gs>
              <a:gs pos="5000">
                <a:srgbClr val="F27300"/>
              </a:gs>
              <a:gs pos="12500">
                <a:srgbClr val="8F0040"/>
              </a:gs>
              <a:gs pos="25000">
                <a:srgbClr val="400040"/>
              </a:gs>
              <a:gs pos="39999">
                <a:srgbClr val="000040"/>
              </a:gs>
              <a:gs pos="50000">
                <a:srgbClr val="000000"/>
              </a:gs>
              <a:gs pos="60001">
                <a:srgbClr val="000040"/>
              </a:gs>
              <a:gs pos="75000">
                <a:srgbClr val="400040"/>
              </a:gs>
              <a:gs pos="87500">
                <a:srgbClr val="8F0040"/>
              </a:gs>
              <a:gs pos="95000">
                <a:srgbClr val="F27300"/>
              </a:gs>
              <a:gs pos="100000">
                <a:srgbClr val="FFBF00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ctr" defTabSz="762000">
              <a:spcBef>
                <a:spcPct val="50000"/>
              </a:spcBef>
            </a:pPr>
            <a:r>
              <a:rPr lang="zh-TW" altLang="en-US" sz="2000" b="1" dirty="0">
                <a:ea typeface="PMingLiU" pitchFamily="18" charset="-120"/>
                <a:cs typeface="Times New Roman (Hebrew)" pitchFamily="26" charset="-79"/>
                <a:sym typeface="PMingLiU" pitchFamily="18" charset="-120"/>
              </a:rPr>
              <a:t> </a:t>
            </a:r>
            <a:r>
              <a:rPr lang="zh-TW" altLang="en-US" b="1" dirty="0">
                <a:solidFill>
                  <a:schemeClr val="bg1"/>
                </a:solidFill>
                <a:ea typeface="PMingLiU" pitchFamily="18" charset="-120"/>
                <a:cs typeface="Times New Roman (Hebrew)" pitchFamily="26" charset="-79"/>
                <a:sym typeface="Symbol" pitchFamily="18" charset="2"/>
              </a:rPr>
              <a:t></a:t>
            </a:r>
            <a:r>
              <a:rPr lang="zh-TW" altLang="en-US" sz="2000" b="1" dirty="0">
                <a:ea typeface="PMingLiU" pitchFamily="18" charset="-120"/>
                <a:cs typeface="Times New Roman (Hebrew)" pitchFamily="26" charset="-79"/>
                <a:sym typeface="PMingLiU" pitchFamily="18" charset="-120"/>
              </a:rPr>
              <a:t> </a:t>
            </a:r>
            <a:r>
              <a:rPr lang="en-US" altLang="zh-TW" sz="2000" b="1" dirty="0">
                <a:solidFill>
                  <a:schemeClr val="bg1"/>
                </a:solidFill>
                <a:ea typeface="PMingLiU" pitchFamily="18" charset="-120"/>
                <a:cs typeface="Times New Roman (Hebrew)" pitchFamily="26" charset="-79"/>
                <a:sym typeface="PMingLiU" pitchFamily="18" charset="-120"/>
              </a:rPr>
              <a:t>LH </a:t>
            </a:r>
            <a:r>
              <a:rPr lang="zh-TW" altLang="en-US" sz="2000" b="1" dirty="0">
                <a:solidFill>
                  <a:schemeClr val="bg1"/>
                </a:solidFill>
                <a:ea typeface="PMingLiU" pitchFamily="18" charset="-120"/>
                <a:cs typeface="Times New Roman (Hebrew)" pitchFamily="26" charset="-79"/>
                <a:sym typeface="PMingLiU" pitchFamily="18" charset="-120"/>
              </a:rPr>
              <a:t>導致               高雄激素血症</a:t>
            </a:r>
            <a:endParaRPr lang="en-US" altLang="zh-TW" sz="2000" b="1" dirty="0">
              <a:solidFill>
                <a:schemeClr val="bg1"/>
              </a:solidFill>
              <a:ea typeface="PMingLiU" pitchFamily="18" charset="-120"/>
              <a:cs typeface="Times New Roman (Hebrew)" pitchFamily="26" charset="-79"/>
              <a:sym typeface="PMingLiU" pitchFamily="18" charset="-120"/>
            </a:endParaRPr>
          </a:p>
        </p:txBody>
      </p:sp>
      <p:sp>
        <p:nvSpPr>
          <p:cNvPr id="1124390" name="Rectangle 38"/>
          <p:cNvSpPr>
            <a:spLocks noChangeArrowheads="1"/>
          </p:cNvSpPr>
          <p:nvPr/>
        </p:nvSpPr>
        <p:spPr bwMode="auto">
          <a:xfrm>
            <a:off x="5292725" y="5559425"/>
            <a:ext cx="3097213" cy="641350"/>
          </a:xfrm>
          <a:prstGeom prst="rect">
            <a:avLst/>
          </a:prstGeom>
          <a:gradFill rotWithShape="0">
            <a:gsLst>
              <a:gs pos="0">
                <a:srgbClr val="FFBF00"/>
              </a:gs>
              <a:gs pos="5000">
                <a:srgbClr val="F27300"/>
              </a:gs>
              <a:gs pos="12500">
                <a:srgbClr val="8F0040"/>
              </a:gs>
              <a:gs pos="25000">
                <a:srgbClr val="400040"/>
              </a:gs>
              <a:gs pos="39999">
                <a:srgbClr val="000040"/>
              </a:gs>
              <a:gs pos="50000">
                <a:srgbClr val="000000"/>
              </a:gs>
              <a:gs pos="60001">
                <a:srgbClr val="000040"/>
              </a:gs>
              <a:gs pos="75000">
                <a:srgbClr val="400040"/>
              </a:gs>
              <a:gs pos="87500">
                <a:srgbClr val="8F0040"/>
              </a:gs>
              <a:gs pos="95000">
                <a:srgbClr val="F27300"/>
              </a:gs>
              <a:gs pos="100000">
                <a:srgbClr val="FFBF00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ctr" defTabSz="762000">
              <a:spcBef>
                <a:spcPct val="50000"/>
              </a:spcBef>
            </a:pPr>
            <a:r>
              <a:rPr lang="zh-TW" altLang="en-US" b="1" dirty="0">
                <a:solidFill>
                  <a:schemeClr val="bg1"/>
                </a:solidFill>
                <a:ea typeface="PMingLiU" pitchFamily="18" charset="-120"/>
                <a:cs typeface="Times New Roman (Hebrew)" pitchFamily="26" charset="-79"/>
                <a:sym typeface="PMingLiU" pitchFamily="18" charset="-120"/>
              </a:rPr>
              <a:t>高胰島素血症導致              高雄激素血症</a:t>
            </a:r>
          </a:p>
        </p:txBody>
      </p:sp>
      <p:sp>
        <p:nvSpPr>
          <p:cNvPr id="13349" name="Line 39"/>
          <p:cNvSpPr>
            <a:spLocks noChangeShapeType="1"/>
          </p:cNvSpPr>
          <p:nvPr/>
        </p:nvSpPr>
        <p:spPr bwMode="auto">
          <a:xfrm>
            <a:off x="3635375" y="1958975"/>
            <a:ext cx="0" cy="457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50" name="Line 40"/>
          <p:cNvSpPr>
            <a:spLocks noChangeShapeType="1"/>
          </p:cNvSpPr>
          <p:nvPr/>
        </p:nvSpPr>
        <p:spPr bwMode="auto">
          <a:xfrm flipH="1">
            <a:off x="2555875" y="2894013"/>
            <a:ext cx="677863" cy="762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51" name="Line 41"/>
          <p:cNvSpPr>
            <a:spLocks noChangeShapeType="1"/>
          </p:cNvSpPr>
          <p:nvPr/>
        </p:nvSpPr>
        <p:spPr bwMode="auto">
          <a:xfrm>
            <a:off x="3851275" y="2894013"/>
            <a:ext cx="746125" cy="762000"/>
          </a:xfrm>
          <a:prstGeom prst="line">
            <a:avLst/>
          </a:prstGeom>
          <a:noFill/>
          <a:ln w="28575">
            <a:solidFill>
              <a:srgbClr val="00CC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52" name="Line 42"/>
          <p:cNvSpPr>
            <a:spLocks noChangeShapeType="1"/>
          </p:cNvSpPr>
          <p:nvPr/>
        </p:nvSpPr>
        <p:spPr bwMode="auto">
          <a:xfrm flipH="1">
            <a:off x="971550" y="4191000"/>
            <a:ext cx="720725" cy="7191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53" name="Line 43"/>
          <p:cNvSpPr>
            <a:spLocks noChangeShapeType="1"/>
          </p:cNvSpPr>
          <p:nvPr/>
        </p:nvSpPr>
        <p:spPr bwMode="auto">
          <a:xfrm>
            <a:off x="2051050" y="4191000"/>
            <a:ext cx="0" cy="762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54" name="Line 44"/>
          <p:cNvSpPr>
            <a:spLocks noChangeShapeType="1"/>
          </p:cNvSpPr>
          <p:nvPr/>
        </p:nvSpPr>
        <p:spPr bwMode="auto">
          <a:xfrm flipH="1" flipV="1">
            <a:off x="2411413" y="4191000"/>
            <a:ext cx="812800" cy="609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4397" name="Text Box 45"/>
          <p:cNvSpPr txBox="1">
            <a:spLocks noChangeArrowheads="1"/>
          </p:cNvSpPr>
          <p:nvPr/>
        </p:nvSpPr>
        <p:spPr bwMode="auto">
          <a:xfrm>
            <a:off x="2627313" y="4143375"/>
            <a:ext cx="17319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sz="14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新細明體" pitchFamily="18" charset="-120"/>
              </a:rPr>
              <a:t>Genetic susceptible</a:t>
            </a:r>
          </a:p>
        </p:txBody>
      </p:sp>
      <p:sp>
        <p:nvSpPr>
          <p:cNvPr id="1124398" name="Text Box 46"/>
          <p:cNvSpPr txBox="1">
            <a:spLocks noChangeArrowheads="1"/>
          </p:cNvSpPr>
          <p:nvPr/>
        </p:nvSpPr>
        <p:spPr bwMode="auto">
          <a:xfrm>
            <a:off x="827088" y="6207125"/>
            <a:ext cx="2660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zh-HK" altLang="en-US" b="1" dirty="0">
                <a:solidFill>
                  <a:srgbClr val="00CC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新細明體" pitchFamily="18" charset="-120"/>
              </a:rPr>
              <a:t>內分泌途徑</a:t>
            </a:r>
            <a:endParaRPr lang="en-US" altLang="zh-TW" b="1" dirty="0">
              <a:solidFill>
                <a:srgbClr val="00CC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新細明體" pitchFamily="18" charset="-120"/>
            </a:endParaRPr>
          </a:p>
        </p:txBody>
      </p:sp>
      <p:sp>
        <p:nvSpPr>
          <p:cNvPr id="1124399" name="Text Box 47"/>
          <p:cNvSpPr txBox="1">
            <a:spLocks noChangeArrowheads="1"/>
          </p:cNvSpPr>
          <p:nvPr/>
        </p:nvSpPr>
        <p:spPr bwMode="auto">
          <a:xfrm>
            <a:off x="5580063" y="6134100"/>
            <a:ext cx="2609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zh-HK" altLang="en-US" b="1" dirty="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新細明體" pitchFamily="18" charset="-120"/>
              </a:rPr>
              <a:t>代謝途徑</a:t>
            </a:r>
            <a:endParaRPr lang="en-US" altLang="zh-TW" b="1" dirty="0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  <a:ea typeface="新細明體" pitchFamily="18" charset="-120"/>
            </a:endParaRPr>
          </a:p>
        </p:txBody>
      </p:sp>
      <p:pic>
        <p:nvPicPr>
          <p:cNvPr id="13358" name="Picture 48" descr="ovary"/>
          <p:cNvPicPr>
            <a:picLocks noChangeAspect="1" noChangeArrowheads="1"/>
          </p:cNvPicPr>
          <p:nvPr/>
        </p:nvPicPr>
        <p:blipFill>
          <a:blip r:embed="rId3" cstate="print">
            <a:lum bright="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4650" y="3573463"/>
            <a:ext cx="97472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59" name="Text Box 49"/>
          <p:cNvSpPr txBox="1">
            <a:spLocks noChangeArrowheads="1"/>
          </p:cNvSpPr>
          <p:nvPr/>
        </p:nvSpPr>
        <p:spPr bwMode="auto">
          <a:xfrm>
            <a:off x="3132138" y="3716338"/>
            <a:ext cx="8032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zh-HK" altLang="en-US" sz="1400" dirty="0">
                <a:solidFill>
                  <a:srgbClr val="000000"/>
                </a:solidFill>
                <a:ea typeface="PMingLiU" pitchFamily="18" charset="-120"/>
              </a:rPr>
              <a:t>卵巢</a:t>
            </a:r>
          </a:p>
        </p:txBody>
      </p:sp>
      <p:sp>
        <p:nvSpPr>
          <p:cNvPr id="50" name="Text Box 28"/>
          <p:cNvSpPr txBox="1">
            <a:spLocks noChangeArrowheads="1"/>
          </p:cNvSpPr>
          <p:nvPr/>
        </p:nvSpPr>
        <p:spPr bwMode="auto">
          <a:xfrm>
            <a:off x="4144963" y="2817813"/>
            <a:ext cx="754062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zh-TW" altLang="en-US" sz="2000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PMingLiU" pitchFamily="18" charset="-120"/>
                <a:sym typeface="Symbol" pitchFamily="18" charset="2"/>
              </a:rPr>
              <a:t> </a:t>
            </a:r>
            <a:r>
              <a:rPr lang="en-US" altLang="zh-TW" sz="2000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PMingLiU" pitchFamily="18" charset="-120"/>
              </a:rPr>
              <a:t>LH</a:t>
            </a:r>
            <a:endParaRPr lang="en-US" altLang="zh-TW" sz="2000" dirty="0"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  <a:ea typeface="PMingLiU" pitchFamily="18" charset="-120"/>
            </a:endParaRPr>
          </a:p>
        </p:txBody>
      </p:sp>
      <p:sp>
        <p:nvSpPr>
          <p:cNvPr id="51" name="Oval 29"/>
          <p:cNvSpPr>
            <a:spLocks noChangeArrowheads="1"/>
          </p:cNvSpPr>
          <p:nvPr/>
        </p:nvSpPr>
        <p:spPr bwMode="auto">
          <a:xfrm>
            <a:off x="4144963" y="2713038"/>
            <a:ext cx="804862" cy="533400"/>
          </a:xfrm>
          <a:prstGeom prst="ellips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HK" altLang="zh-HK">
              <a:ea typeface="PMingLiU" pitchFamily="18" charset="-120"/>
            </a:endParaRPr>
          </a:p>
        </p:txBody>
      </p:sp>
      <p:sp>
        <p:nvSpPr>
          <p:cNvPr id="52" name="Oval 39"/>
          <p:cNvSpPr>
            <a:spLocks noChangeArrowheads="1"/>
          </p:cNvSpPr>
          <p:nvPr/>
        </p:nvSpPr>
        <p:spPr bwMode="auto">
          <a:xfrm>
            <a:off x="5715000" y="2297113"/>
            <a:ext cx="2743200" cy="438150"/>
          </a:xfrm>
          <a:prstGeom prst="ellips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zh-TW" altLang="en-US">
              <a:solidFill>
                <a:schemeClr val="hlink"/>
              </a:solidFill>
              <a:ea typeface="PMingLiU" pitchFamily="18" charset="-120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17F76BEE-EA61-AB50-3377-0C78DD4B702A}"/>
              </a:ext>
            </a:extLst>
          </p:cNvPr>
          <p:cNvSpPr txBox="1"/>
          <p:nvPr/>
        </p:nvSpPr>
        <p:spPr>
          <a:xfrm>
            <a:off x="1627585" y="733758"/>
            <a:ext cx="58570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(</a:t>
            </a:r>
            <a:r>
              <a:rPr lang="zh-TW" altLang="en-US" dirty="0">
                <a:solidFill>
                  <a:schemeClr val="accent6">
                    <a:lumMod val="75000"/>
                  </a:schemeClr>
                </a:solidFill>
              </a:rPr>
              <a:t>兼具遺傳因素與環境影響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4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1124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4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2000"/>
                                        <p:tgtEl>
                                          <p:spTgt spid="1124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4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2000"/>
                                        <p:tgtEl>
                                          <p:spTgt spid="1124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4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2000"/>
                                        <p:tgtEl>
                                          <p:spTgt spid="1124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4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2000"/>
                                        <p:tgtEl>
                                          <p:spTgt spid="1124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4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2000"/>
                                        <p:tgtEl>
                                          <p:spTgt spid="1124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4389" grpId="0" animBg="1"/>
      <p:bldP spid="1124389" grpId="1" animBg="1"/>
      <p:bldP spid="1124390" grpId="0" animBg="1"/>
      <p:bldP spid="1124398" grpId="0"/>
      <p:bldP spid="1124398" grpId="1"/>
      <p:bldP spid="1124399" grpId="0"/>
      <p:bldP spid="51" grpId="0" animBg="1"/>
      <p:bldP spid="5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613B0E95-305A-C60D-FBCB-1DCA01C91F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332656"/>
            <a:ext cx="7704856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004567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7E7EA4-C0BB-FAD0-A381-202464818F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834" name="Rectangle 2">
            <a:extLst>
              <a:ext uri="{FF2B5EF4-FFF2-40B4-BE49-F238E27FC236}">
                <a16:creationId xmlns:a16="http://schemas.microsoft.com/office/drawing/2014/main" id="{A2EFFFED-1D17-F80E-93D5-F91F4AEDC0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rtl="0">
              <a:defRPr/>
            </a:pPr>
            <a:r>
              <a:rPr lang="en-US" altLang="zh-TW" sz="4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PMingLiU" pitchFamily="18" charset="-120"/>
              </a:rPr>
              <a:t>PMOS </a:t>
            </a:r>
            <a:r>
              <a:rPr lang="zh-HK" altLang="en-US" sz="4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PMingLiU" pitchFamily="18" charset="-120"/>
              </a:rPr>
              <a:t>常見徵狀</a:t>
            </a:r>
            <a:endParaRPr lang="en-US" altLang="zh-TW" sz="4000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ea typeface="PMingLiU" pitchFamily="18" charset="-120"/>
            </a:endParaRPr>
          </a:p>
        </p:txBody>
      </p:sp>
      <p:sp>
        <p:nvSpPr>
          <p:cNvPr id="1016835" name="Rectangle 3">
            <a:extLst>
              <a:ext uri="{FF2B5EF4-FFF2-40B4-BE49-F238E27FC236}">
                <a16:creationId xmlns:a16="http://schemas.microsoft.com/office/drawing/2014/main" id="{1779DECD-444B-B777-00D1-46B0428BA0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3568" y="1844824"/>
            <a:ext cx="8132763" cy="4679950"/>
          </a:xfrm>
        </p:spPr>
        <p:txBody>
          <a:bodyPr/>
          <a:lstStyle/>
          <a:p>
            <a:pPr algn="l" rtl="0">
              <a:spcBef>
                <a:spcPts val="200"/>
              </a:spcBef>
              <a:spcAft>
                <a:spcPts val="200"/>
              </a:spcAft>
              <a:buClr>
                <a:srgbClr val="FFFFFF"/>
              </a:buClr>
              <a:buFont typeface="Symbol" pitchFamily="18" charset="2"/>
              <a:buNone/>
              <a:defRPr/>
            </a:pPr>
            <a:r>
              <a:rPr lang="en-US" altLang="zh-TW" sz="2000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PMingLiU" pitchFamily="18" charset="-120"/>
              </a:rPr>
              <a:t>（A）生殖功能障礙</a:t>
            </a:r>
          </a:p>
          <a:p>
            <a:pPr lvl="1" algn="l" rtl="0">
              <a:spcBef>
                <a:spcPts val="200"/>
              </a:spcBef>
              <a:spcAft>
                <a:spcPts val="200"/>
              </a:spcAft>
              <a:buClrTx/>
              <a:buSzPct val="100000"/>
              <a:buFont typeface="Arial" panose="020B0604020202020204" pitchFamily="34" charset="0"/>
              <a:buChar char="-"/>
              <a:defRPr/>
            </a:pPr>
            <a:r>
              <a:rPr lang="zh-TW" altLang="en-US" sz="1600" dirty="0">
                <a:latin typeface="Arial" charset="0"/>
                <a:ea typeface="PMingLiU" pitchFamily="18" charset="-120"/>
              </a:rPr>
              <a:t>月經不規則（月經稀發／閉經）、無排卵性不孕、妊娠併發症</a:t>
            </a:r>
          </a:p>
          <a:p>
            <a:pPr algn="l" rtl="0">
              <a:spcBef>
                <a:spcPts val="600"/>
              </a:spcBef>
              <a:spcAft>
                <a:spcPts val="200"/>
              </a:spcAft>
              <a:buClr>
                <a:srgbClr val="FFFFFF"/>
              </a:buClr>
              <a:buFont typeface="Symbol" pitchFamily="18" charset="2"/>
              <a:buNone/>
              <a:defRPr/>
            </a:pPr>
            <a:r>
              <a:rPr lang="en-US" altLang="zh-TW" sz="2000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PMingLiU" pitchFamily="18" charset="-120"/>
              </a:rPr>
              <a:t>（B）內分泌異常</a:t>
            </a:r>
          </a:p>
          <a:p>
            <a:pPr lvl="1" algn="l" rtl="0">
              <a:spcBef>
                <a:spcPts val="200"/>
              </a:spcBef>
              <a:spcAft>
                <a:spcPts val="200"/>
              </a:spcAft>
              <a:buClr>
                <a:schemeClr val="tx1"/>
              </a:buClr>
              <a:buSzTx/>
              <a:buFont typeface="Times New Roman" pitchFamily="18" charset="0"/>
              <a:buChar char="-"/>
            </a:pPr>
            <a:r>
              <a:rPr lang="zh-TW" altLang="en-US" sz="1600" dirty="0">
                <a:latin typeface="Arial" charset="0"/>
                <a:ea typeface="PMingLiU" pitchFamily="18" charset="-120"/>
              </a:rPr>
              <a:t>高雄激素表現（例如面部或身體毛髮過多、痤瘡或油性皮膚、頭皮頭髮稀疏或男性型禿頭）</a:t>
            </a:r>
          </a:p>
          <a:p>
            <a:pPr algn="l" rtl="0">
              <a:spcBef>
                <a:spcPts val="600"/>
              </a:spcBef>
              <a:spcAft>
                <a:spcPts val="200"/>
              </a:spcAft>
              <a:buClr>
                <a:srgbClr val="FFFFFF"/>
              </a:buClr>
              <a:buFont typeface="Symbol" pitchFamily="18" charset="2"/>
              <a:buNone/>
              <a:defRPr/>
            </a:pPr>
            <a:r>
              <a:rPr lang="en-US" altLang="zh-TW" sz="2000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PMingLiU" pitchFamily="18" charset="-120"/>
              </a:rPr>
              <a:t>（C）代謝紊亂</a:t>
            </a:r>
          </a:p>
          <a:p>
            <a:pPr lvl="1" algn="l" rtl="0">
              <a:spcBef>
                <a:spcPts val="200"/>
              </a:spcBef>
              <a:spcAft>
                <a:spcPts val="200"/>
              </a:spcAft>
              <a:buClr>
                <a:schemeClr val="tx1"/>
              </a:buClr>
              <a:buSzTx/>
              <a:buFont typeface="Times New Roman" pitchFamily="18" charset="0"/>
              <a:buChar char="-"/>
              <a:defRPr/>
            </a:pPr>
            <a:r>
              <a:rPr lang="en-US" altLang="zh-TW" sz="1600" dirty="0">
                <a:latin typeface="Arial" charset="0"/>
                <a:ea typeface="PMingLiU" pitchFamily="18" charset="-120"/>
              </a:rPr>
              <a:t>葡萄糖和胰島素代謝紊亂</a:t>
            </a:r>
          </a:p>
          <a:p>
            <a:pPr lvl="1" algn="l" rtl="0">
              <a:spcBef>
                <a:spcPts val="200"/>
              </a:spcBef>
              <a:spcAft>
                <a:spcPts val="200"/>
              </a:spcAft>
              <a:buClr>
                <a:schemeClr val="tx1"/>
              </a:buClr>
              <a:buSzTx/>
              <a:buFont typeface="Times New Roman" pitchFamily="18" charset="0"/>
              <a:buChar char="-"/>
              <a:defRPr/>
            </a:pPr>
            <a:r>
              <a:rPr lang="zh-TW" altLang="en-US" sz="1600" dirty="0">
                <a:latin typeface="Arial" charset="0"/>
                <a:ea typeface="PMingLiU" pitchFamily="18" charset="-120"/>
              </a:rPr>
              <a:t>動脈粥樣硬化性血脂異常</a:t>
            </a:r>
          </a:p>
          <a:p>
            <a:pPr lvl="1" algn="l" rtl="0">
              <a:spcBef>
                <a:spcPts val="200"/>
              </a:spcBef>
              <a:spcAft>
                <a:spcPts val="200"/>
              </a:spcAft>
              <a:buClr>
                <a:schemeClr val="tx1"/>
              </a:buClr>
              <a:buSzTx/>
              <a:buFont typeface="Times New Roman" pitchFamily="18" charset="0"/>
              <a:buChar char="-"/>
              <a:defRPr/>
            </a:pPr>
            <a:r>
              <a:rPr lang="zh-HK" altLang="en-US" sz="1600" dirty="0">
                <a:latin typeface="Arial" charset="0"/>
                <a:ea typeface="PMingLiU" pitchFamily="18" charset="-120"/>
              </a:rPr>
              <a:t>高血壓</a:t>
            </a:r>
            <a:endParaRPr lang="en-US" altLang="zh-TW" sz="1600" dirty="0">
              <a:latin typeface="Arial" charset="0"/>
              <a:ea typeface="PMingLiU" pitchFamily="18" charset="-120"/>
            </a:endParaRPr>
          </a:p>
          <a:p>
            <a:pPr lvl="1" algn="l" rtl="0">
              <a:spcBef>
                <a:spcPts val="200"/>
              </a:spcBef>
              <a:spcAft>
                <a:spcPts val="200"/>
              </a:spcAft>
              <a:buClr>
                <a:schemeClr val="tx1"/>
              </a:buClr>
              <a:buSzTx/>
              <a:buFont typeface="Times New Roman" pitchFamily="18" charset="0"/>
              <a:buChar char="-"/>
              <a:defRPr/>
            </a:pPr>
            <a:r>
              <a:rPr lang="en-US" altLang="zh-TW" sz="1600" dirty="0" err="1">
                <a:latin typeface="Arial" charset="0"/>
                <a:ea typeface="PMingLiU" pitchFamily="18" charset="-120"/>
              </a:rPr>
              <a:t>代謝功能障礙相關脂肪變性肝病（脂肪肝</a:t>
            </a:r>
            <a:r>
              <a:rPr lang="en-US" altLang="zh-TW" sz="1600" dirty="0">
                <a:latin typeface="Arial" charset="0"/>
                <a:ea typeface="PMingLiU" pitchFamily="18" charset="-120"/>
              </a:rPr>
              <a:t>）</a:t>
            </a:r>
          </a:p>
          <a:p>
            <a:pPr algn="l" rtl="0">
              <a:spcBef>
                <a:spcPts val="600"/>
              </a:spcBef>
              <a:spcAft>
                <a:spcPts val="200"/>
              </a:spcAft>
              <a:buClr>
                <a:srgbClr val="FFFFFF"/>
              </a:buClr>
              <a:buFont typeface="Symbol" pitchFamily="18" charset="2"/>
              <a:buNone/>
              <a:defRPr/>
            </a:pPr>
            <a:r>
              <a:rPr lang="en-US" altLang="zh-TW" sz="2000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PMingLiU" pitchFamily="18" charset="-120"/>
              </a:rPr>
              <a:t>（D）長期併發症</a:t>
            </a:r>
          </a:p>
          <a:p>
            <a:pPr lvl="1" algn="l" rtl="0">
              <a:spcBef>
                <a:spcPts val="200"/>
              </a:spcBef>
              <a:spcAft>
                <a:spcPts val="200"/>
              </a:spcAft>
              <a:buClr>
                <a:schemeClr val="tx1"/>
              </a:buClr>
              <a:buSzTx/>
              <a:buFont typeface="Times New Roman" pitchFamily="18" charset="0"/>
              <a:buChar char="-"/>
              <a:defRPr/>
            </a:pPr>
            <a:r>
              <a:rPr lang="en-US" altLang="zh-TW" sz="1600" dirty="0">
                <a:latin typeface="Arial" charset="0"/>
                <a:ea typeface="PMingLiU" pitchFamily="18" charset="-120"/>
              </a:rPr>
              <a:t>2型糖尿病</a:t>
            </a:r>
          </a:p>
          <a:p>
            <a:pPr lvl="1" algn="l" rtl="0">
              <a:spcBef>
                <a:spcPts val="200"/>
              </a:spcBef>
              <a:spcAft>
                <a:spcPts val="200"/>
              </a:spcAft>
              <a:buClr>
                <a:schemeClr val="tx1"/>
              </a:buClr>
              <a:buSzTx/>
              <a:buFont typeface="Times New Roman" pitchFamily="18" charset="0"/>
              <a:buChar char="-"/>
              <a:defRPr/>
            </a:pPr>
            <a:r>
              <a:rPr lang="en-US" altLang="zh-TW" sz="1600" dirty="0">
                <a:latin typeface="Arial" charset="0"/>
                <a:ea typeface="PMingLiU" pitchFamily="18" charset="-120"/>
              </a:rPr>
              <a:t>心血管疾病</a:t>
            </a:r>
          </a:p>
          <a:p>
            <a:pPr lvl="1" algn="l" rtl="0">
              <a:spcBef>
                <a:spcPts val="200"/>
              </a:spcBef>
              <a:spcAft>
                <a:spcPts val="200"/>
              </a:spcAft>
              <a:buClr>
                <a:schemeClr val="tx1"/>
              </a:buClr>
              <a:buSzTx/>
              <a:buFont typeface="Times New Roman" pitchFamily="18" charset="0"/>
              <a:buChar char="-"/>
              <a:defRPr/>
            </a:pPr>
            <a:r>
              <a:rPr lang="en-US" altLang="zh-TW" sz="1600" dirty="0" err="1">
                <a:latin typeface="Arial" charset="0"/>
                <a:ea typeface="PMingLiU" pitchFamily="18" charset="-120"/>
              </a:rPr>
              <a:t>子宮內膜增生</a:t>
            </a:r>
            <a:r>
              <a:rPr lang="en-US" altLang="zh-TW" sz="1600" dirty="0">
                <a:latin typeface="Arial" charset="0"/>
                <a:ea typeface="PMingLiU" pitchFamily="18" charset="-120"/>
              </a:rPr>
              <a:t> / </a:t>
            </a:r>
            <a:r>
              <a:rPr lang="en-US" altLang="zh-TW" sz="1600" dirty="0" err="1">
                <a:latin typeface="Arial" charset="0"/>
                <a:ea typeface="PMingLiU" pitchFamily="18" charset="-120"/>
              </a:rPr>
              <a:t>子宮內膜癌</a:t>
            </a:r>
            <a:endParaRPr lang="en-US" altLang="zh-TW" sz="1600" dirty="0">
              <a:latin typeface="Arial" charset="0"/>
              <a:ea typeface="PMingLiU" pitchFamily="18" charset="-120"/>
            </a:endParaRPr>
          </a:p>
        </p:txBody>
      </p:sp>
      <p:sp>
        <p:nvSpPr>
          <p:cNvPr id="34820" name="Text Box 4">
            <a:extLst>
              <a:ext uri="{FF2B5EF4-FFF2-40B4-BE49-F238E27FC236}">
                <a16:creationId xmlns:a16="http://schemas.microsoft.com/office/drawing/2014/main" id="{8B34D505-6CB0-1A90-2AA2-9E2CCDAD22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3663" y="5248275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rtl="0"/>
            <a:endParaRPr lang="zh-TW" altLang="en-US">
              <a:ea typeface="PMingLiU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30160594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953FD-4B18-DD18-103E-1151548030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EEA0286-ED4E-88F9-A533-A2CA0B668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4076" y="142324"/>
            <a:ext cx="7900367" cy="1462087"/>
          </a:xfrm>
        </p:spPr>
        <p:txBody>
          <a:bodyPr/>
          <a:lstStyle/>
          <a:p>
            <a:pPr algn="l" rtl="0">
              <a:lnSpc>
                <a:spcPct val="110000"/>
              </a:lnSpc>
            </a:pPr>
            <a:r>
              <a:rPr lang="en-US" sz="3000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PMOS </a:t>
            </a:r>
            <a:r>
              <a:rPr lang="en-HK" sz="3000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zh-HK" altLang="en-US" sz="3000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新名稱</a:t>
            </a:r>
            <a:r>
              <a:rPr lang="en-HK" altLang="zh-HK" sz="3000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en-US" sz="3000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：</a:t>
            </a:r>
            <a:r>
              <a:rPr lang="zh-TW" altLang="en-US" sz="3000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反映這是一種全身性內分泌及代謝疾病，而不僅是婦科問題</a:t>
            </a:r>
            <a:endParaRPr lang="en-HK" sz="3000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4938FA38-21AC-9C25-D29E-FBBDBAFF231A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490261" y="3749330"/>
            <a:ext cx="2094875" cy="2787437"/>
          </a:xfrm>
          <a:ln>
            <a:solidFill>
              <a:schemeClr val="tx1"/>
            </a:solidFill>
          </a:ln>
        </p:spPr>
        <p:txBody>
          <a:bodyPr/>
          <a:lstStyle/>
          <a:p>
            <a:pPr marL="0" indent="0" algn="ctr" rtl="0">
              <a:spcBef>
                <a:spcPts val="600"/>
              </a:spcBef>
              <a:spcAft>
                <a:spcPts val="600"/>
              </a:spcAft>
              <a:buNone/>
            </a:pPr>
            <a:r>
              <a:rPr lang="en-HK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HK" sz="1800" b="1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生殖</a:t>
            </a:r>
            <a:r>
              <a:rPr lang="en-HK" sz="1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：</a:t>
            </a:r>
          </a:p>
          <a:p>
            <a:pPr marL="0" indent="0" algn="ctr" rtl="0">
              <a:spcBef>
                <a:spcPts val="200"/>
              </a:spcBef>
              <a:spcAft>
                <a:spcPts val="200"/>
              </a:spcAft>
              <a:buNone/>
            </a:pPr>
            <a:r>
              <a:rPr lang="en-HK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排卵障礙</a:t>
            </a:r>
          </a:p>
          <a:p>
            <a:pPr marL="0" indent="0" algn="ctr" rtl="0">
              <a:spcBef>
                <a:spcPts val="200"/>
              </a:spcBef>
              <a:spcAft>
                <a:spcPts val="200"/>
              </a:spcAft>
              <a:buNone/>
            </a:pPr>
            <a:r>
              <a:rPr lang="en-HK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月經週期不規律</a:t>
            </a:r>
            <a:endParaRPr lang="en-HK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 rtl="0">
              <a:spcBef>
                <a:spcPts val="200"/>
              </a:spcBef>
              <a:spcAft>
                <a:spcPts val="200"/>
              </a:spcAft>
              <a:buNone/>
            </a:pPr>
            <a:r>
              <a:rPr lang="en-HK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不孕症</a:t>
            </a:r>
          </a:p>
          <a:p>
            <a:pPr marL="0" indent="0" algn="ctr" rtl="0">
              <a:spcBef>
                <a:spcPts val="200"/>
              </a:spcBef>
              <a:spcAft>
                <a:spcPts val="200"/>
              </a:spcAft>
              <a:buNone/>
            </a:pPr>
            <a:r>
              <a:rPr lang="en-HK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妊娠併發症</a:t>
            </a:r>
          </a:p>
          <a:p>
            <a:pPr marL="0" indent="0" algn="ctr" rtl="0">
              <a:spcBef>
                <a:spcPts val="200"/>
              </a:spcBef>
              <a:spcAft>
                <a:spcPts val="200"/>
              </a:spcAft>
              <a:buNone/>
            </a:pPr>
            <a:r>
              <a:rPr lang="en-HK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子宮內膜癌</a:t>
            </a:r>
          </a:p>
          <a:p>
            <a:pPr algn="l" rtl="0"/>
            <a:endParaRPr lang="en-HK" dirty="0"/>
          </a:p>
        </p:txBody>
      </p:sp>
      <p:sp>
        <p:nvSpPr>
          <p:cNvPr id="5" name="文字版面配置區 2">
            <a:extLst>
              <a:ext uri="{FF2B5EF4-FFF2-40B4-BE49-F238E27FC236}">
                <a16:creationId xmlns:a16="http://schemas.microsoft.com/office/drawing/2014/main" id="{49D844CD-79E4-7D75-85AB-86EB2C1DD244}"/>
              </a:ext>
            </a:extLst>
          </p:cNvPr>
          <p:cNvSpPr txBox="1">
            <a:spLocks/>
          </p:cNvSpPr>
          <p:nvPr/>
        </p:nvSpPr>
        <p:spPr bwMode="auto">
          <a:xfrm>
            <a:off x="4676691" y="3749330"/>
            <a:ext cx="2094874" cy="27874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 rtl="0">
              <a:spcBef>
                <a:spcPts val="600"/>
              </a:spcBef>
              <a:spcAft>
                <a:spcPts val="600"/>
              </a:spcAft>
              <a:buFont typeface="Wingdings" pitchFamily="2" charset="2"/>
              <a:buNone/>
            </a:pPr>
            <a:r>
              <a:rPr lang="en-HK" sz="1800" b="1" kern="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HK" sz="1800" b="1" kern="0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代謝</a:t>
            </a:r>
            <a:r>
              <a:rPr lang="en-HK" sz="1800" b="1" kern="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：</a:t>
            </a:r>
            <a:r>
              <a:rPr lang="en-HK" sz="1800" kern="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indent="0" algn="ctr" rtl="0">
              <a:spcBef>
                <a:spcPts val="200"/>
              </a:spcBef>
              <a:spcAft>
                <a:spcPts val="200"/>
              </a:spcAft>
              <a:buFont typeface="Wingdings" pitchFamily="2" charset="2"/>
              <a:buNone/>
            </a:pPr>
            <a:r>
              <a:rPr lang="en-HK" sz="1600" kern="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肥胖</a:t>
            </a:r>
            <a:endParaRPr lang="en-HK" sz="1600" kern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 rtl="0">
              <a:spcBef>
                <a:spcPts val="200"/>
              </a:spcBef>
              <a:spcAft>
                <a:spcPts val="200"/>
              </a:spcAft>
              <a:buNone/>
            </a:pPr>
            <a:r>
              <a:rPr kumimoji="1" lang="en-HK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高血壓</a:t>
            </a:r>
            <a:endParaRPr lang="en-HK" sz="1600" kern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 rtl="0">
              <a:spcBef>
                <a:spcPts val="200"/>
              </a:spcBef>
              <a:spcAft>
                <a:spcPts val="200"/>
              </a:spcAft>
              <a:buNone/>
            </a:pPr>
            <a:r>
              <a:rPr kumimoji="1" lang="en-HK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血脂異常</a:t>
            </a:r>
            <a:endParaRPr lang="en-HK" sz="1600" kern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 rtl="0">
              <a:spcBef>
                <a:spcPts val="200"/>
              </a:spcBef>
              <a:spcAft>
                <a:spcPts val="200"/>
              </a:spcAft>
              <a:buNone/>
            </a:pPr>
            <a:r>
              <a:rPr kumimoji="1" lang="en-HK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血糖異常</a:t>
            </a:r>
            <a:endParaRPr lang="en-HK" sz="1600" kern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 rtl="0">
              <a:spcBef>
                <a:spcPts val="200"/>
              </a:spcBef>
              <a:spcAft>
                <a:spcPts val="200"/>
              </a:spcAft>
              <a:buNone/>
            </a:pPr>
            <a:r>
              <a:rPr kumimoji="1" lang="en-HK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2型糖尿病</a:t>
            </a:r>
          </a:p>
          <a:p>
            <a:pPr marL="0" indent="0" algn="ctr" rtl="0">
              <a:spcBef>
                <a:spcPts val="200"/>
              </a:spcBef>
              <a:spcAft>
                <a:spcPts val="200"/>
              </a:spcAft>
              <a:buNone/>
            </a:pPr>
            <a:r>
              <a:rPr kumimoji="1" lang="en-HK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心血管疾病</a:t>
            </a:r>
          </a:p>
          <a:p>
            <a:pPr marL="0" indent="0" algn="ctr" rtl="0">
              <a:spcBef>
                <a:spcPts val="200"/>
              </a:spcBef>
              <a:spcAft>
                <a:spcPts val="200"/>
              </a:spcAft>
              <a:buNone/>
            </a:pPr>
            <a:r>
              <a:rPr kumimoji="1" lang="zh-HK" alt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脂肪肝疾病</a:t>
            </a:r>
            <a:endParaRPr kumimoji="1" lang="en-HK" altLang="zh-HK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 rtl="0">
              <a:spcBef>
                <a:spcPts val="200"/>
              </a:spcBef>
              <a:spcAft>
                <a:spcPts val="200"/>
              </a:spcAft>
              <a:buNone/>
            </a:pPr>
            <a:r>
              <a:rPr kumimoji="1" lang="zh-HK" alt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睡眠窒息症</a:t>
            </a:r>
            <a:endParaRPr lang="en-HK" sz="1600" kern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文字版面配置區 2">
            <a:extLst>
              <a:ext uri="{FF2B5EF4-FFF2-40B4-BE49-F238E27FC236}">
                <a16:creationId xmlns:a16="http://schemas.microsoft.com/office/drawing/2014/main" id="{DBD9E852-047A-95AF-9164-7E956D0F7CF0}"/>
              </a:ext>
            </a:extLst>
          </p:cNvPr>
          <p:cNvSpPr txBox="1">
            <a:spLocks/>
          </p:cNvSpPr>
          <p:nvPr/>
        </p:nvSpPr>
        <p:spPr bwMode="auto">
          <a:xfrm>
            <a:off x="2713078" y="3749330"/>
            <a:ext cx="1858922" cy="27874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 rtl="0">
              <a:spcBef>
                <a:spcPts val="600"/>
              </a:spcBef>
              <a:spcAft>
                <a:spcPts val="600"/>
              </a:spcAft>
              <a:buFont typeface="Wingdings" pitchFamily="2" charset="2"/>
              <a:buNone/>
            </a:pPr>
            <a:r>
              <a:rPr lang="en-HK" sz="18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HK" sz="1800" b="1" kern="0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皮膚</a:t>
            </a:r>
            <a:r>
              <a:rPr lang="en-HK" sz="1800" b="1" kern="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：</a:t>
            </a:r>
            <a:r>
              <a:rPr lang="en-HK" sz="1800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indent="0" algn="ctr" rtl="0">
              <a:spcBef>
                <a:spcPts val="200"/>
              </a:spcBef>
              <a:spcAft>
                <a:spcPts val="200"/>
              </a:spcAft>
              <a:buFont typeface="Wingdings" pitchFamily="2" charset="2"/>
              <a:buNone/>
            </a:pPr>
            <a:r>
              <a:rPr lang="zh-HK" altLang="en-US" sz="1600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痤瘡</a:t>
            </a:r>
            <a:endParaRPr lang="en-HK" sz="1600" kern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 rtl="0">
              <a:spcBef>
                <a:spcPts val="200"/>
              </a:spcBef>
              <a:spcAft>
                <a:spcPts val="200"/>
              </a:spcAft>
              <a:buNone/>
            </a:pPr>
            <a:r>
              <a:rPr kumimoji="1" lang="en-HK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多毛症</a:t>
            </a:r>
            <a:endParaRPr lang="en-HK" sz="1600" kern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 rtl="0">
              <a:spcBef>
                <a:spcPts val="200"/>
              </a:spcBef>
              <a:spcAft>
                <a:spcPts val="200"/>
              </a:spcAft>
              <a:buNone/>
            </a:pPr>
            <a:r>
              <a:rPr kumimoji="1" lang="en-HK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掉髮</a:t>
            </a:r>
            <a:r>
              <a:rPr lang="en-HK" sz="1600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indent="0" algn="ctr" rtl="0">
              <a:spcBef>
                <a:spcPts val="600"/>
              </a:spcBef>
              <a:spcAft>
                <a:spcPts val="600"/>
              </a:spcAft>
              <a:buNone/>
            </a:pPr>
            <a:endParaRPr lang="en-HK" sz="1600" kern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文字版面配置區 2">
            <a:extLst>
              <a:ext uri="{FF2B5EF4-FFF2-40B4-BE49-F238E27FC236}">
                <a16:creationId xmlns:a16="http://schemas.microsoft.com/office/drawing/2014/main" id="{C9EC443F-4FA4-EF06-E0DD-3F3A3D0B6286}"/>
              </a:ext>
            </a:extLst>
          </p:cNvPr>
          <p:cNvSpPr txBox="1">
            <a:spLocks/>
          </p:cNvSpPr>
          <p:nvPr/>
        </p:nvSpPr>
        <p:spPr bwMode="auto">
          <a:xfrm>
            <a:off x="6908973" y="3749330"/>
            <a:ext cx="1858922" cy="27874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 rtl="0">
              <a:spcBef>
                <a:spcPts val="600"/>
              </a:spcBef>
              <a:spcAft>
                <a:spcPts val="600"/>
              </a:spcAft>
              <a:buFont typeface="Wingdings" pitchFamily="2" charset="2"/>
              <a:buNone/>
            </a:pPr>
            <a:r>
              <a:rPr lang="en-HK" sz="1800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HK" sz="1800" b="1" kern="0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心理</a:t>
            </a:r>
            <a:r>
              <a:rPr lang="en-HK" sz="1800" b="1" kern="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：</a:t>
            </a:r>
            <a:r>
              <a:rPr lang="en-HK" sz="1800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indent="0" algn="ctr" rtl="0">
              <a:spcBef>
                <a:spcPts val="200"/>
              </a:spcBef>
              <a:spcAft>
                <a:spcPts val="200"/>
              </a:spcAft>
              <a:buFont typeface="Wingdings" pitchFamily="2" charset="2"/>
              <a:buNone/>
            </a:pPr>
            <a:r>
              <a:rPr lang="zh-HK" altLang="en-US" sz="1600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抑鬱</a:t>
            </a:r>
            <a:endParaRPr lang="en-HK" altLang="zh-HK" sz="1600" kern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 rtl="0">
              <a:spcBef>
                <a:spcPts val="200"/>
              </a:spcBef>
              <a:spcAft>
                <a:spcPts val="200"/>
              </a:spcAft>
              <a:buFont typeface="Wingdings" pitchFamily="2" charset="2"/>
              <a:buNone/>
            </a:pPr>
            <a:r>
              <a:rPr kumimoji="1" lang="en-HK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焦慮</a:t>
            </a:r>
            <a:endParaRPr lang="en-HK" sz="1600" kern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 rtl="0">
              <a:spcBef>
                <a:spcPts val="200"/>
              </a:spcBef>
              <a:spcAft>
                <a:spcPts val="200"/>
              </a:spcAft>
              <a:buNone/>
            </a:pPr>
            <a:r>
              <a:rPr kumimoji="1" lang="en-HK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生活品質差</a:t>
            </a:r>
            <a:endParaRPr kumimoji="1" lang="en-HK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 rtl="0">
              <a:spcBef>
                <a:spcPts val="200"/>
              </a:spcBef>
              <a:spcAft>
                <a:spcPts val="200"/>
              </a:spcAft>
              <a:buNone/>
            </a:pPr>
            <a:r>
              <a:rPr lang="en-HK" sz="1600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飲食失調</a:t>
            </a:r>
          </a:p>
          <a:p>
            <a:pPr marL="0" indent="0" algn="ctr" rtl="0">
              <a:spcBef>
                <a:spcPts val="600"/>
              </a:spcBef>
              <a:spcAft>
                <a:spcPts val="600"/>
              </a:spcAft>
              <a:buNone/>
            </a:pPr>
            <a:endParaRPr lang="en-HK" sz="1600" kern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C2D8C133-E6C9-27E1-CB26-C43C0668BD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315" y="1604411"/>
            <a:ext cx="6840760" cy="2144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133591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E40840F-7E55-4210-917A-54A5DBD744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03076" y="1844824"/>
            <a:ext cx="7940725" cy="4824536"/>
          </a:xfrm>
        </p:spPr>
      </p:pic>
      <p:sp>
        <p:nvSpPr>
          <p:cNvPr id="1062914" name="Rectangle 2"/>
          <p:cNvSpPr>
            <a:spLocks noGrp="1" noChangeArrowheads="1"/>
          </p:cNvSpPr>
          <p:nvPr>
            <p:ph type="title"/>
          </p:nvPr>
        </p:nvSpPr>
        <p:spPr>
          <a:xfrm>
            <a:off x="1042988" y="549275"/>
            <a:ext cx="8101012" cy="1150938"/>
          </a:xfrm>
        </p:spPr>
        <p:txBody>
          <a:bodyPr/>
          <a:lstStyle/>
          <a:p>
            <a:pPr algn="l" rtl="0" eaLnBrk="1" hangingPunct="1">
              <a:defRPr/>
            </a:pPr>
            <a:br>
              <a:rPr lang="en-US" altLang="zh-TW" sz="2700" dirty="0">
                <a:effectLst>
                  <a:outerShdw blurRad="38100" dist="38100" dir="2700000" algn="tl">
                    <a:srgbClr val="C0C0C0"/>
                  </a:outerShdw>
                </a:effectLst>
                <a:ea typeface="PMingLiU" pitchFamily="18" charset="-120"/>
              </a:rPr>
            </a:br>
            <a:br>
              <a:rPr lang="en-US" altLang="zh-TW" sz="2700" dirty="0">
                <a:effectLst>
                  <a:outerShdw blurRad="38100" dist="38100" dir="2700000" algn="tl">
                    <a:srgbClr val="C0C0C0"/>
                  </a:outerShdw>
                </a:effectLst>
                <a:ea typeface="PMingLiU" pitchFamily="18" charset="-120"/>
              </a:rPr>
            </a:br>
            <a:r>
              <a:rPr lang="en-US" altLang="zh-TW" sz="3200" dirty="0">
                <a:effectLst>
                  <a:outerShdw blurRad="38100" dist="38100" dir="2700000" algn="tl">
                    <a:srgbClr val="C0C0C0"/>
                  </a:outerShdw>
                </a:effectLst>
                <a:ea typeface="PMingLiU" pitchFamily="18" charset="-120"/>
              </a:rPr>
              <a:t>PMOS </a:t>
            </a:r>
            <a:r>
              <a:rPr lang="zh-TW" altLang="en-US" sz="3200" dirty="0">
                <a:effectLst>
                  <a:outerShdw blurRad="38100" dist="38100" dir="2700000" algn="tl">
                    <a:srgbClr val="C0C0C0"/>
                  </a:outerShdw>
                </a:effectLst>
                <a:ea typeface="PMingLiU" pitchFamily="18" charset="-120"/>
              </a:rPr>
              <a:t>的疾病風險跨越女性的一生！</a:t>
            </a:r>
            <a:endParaRPr lang="en-US" altLang="zh-TW" sz="3200" dirty="0">
              <a:effectLst>
                <a:outerShdw blurRad="38100" dist="38100" dir="2700000" algn="tl">
                  <a:srgbClr val="C0C0C0"/>
                </a:outerShdw>
              </a:effectLst>
              <a:ea typeface="PMingLiU" pitchFamily="18" charset="-120"/>
            </a:endParaRPr>
          </a:p>
        </p:txBody>
      </p:sp>
      <p:sp>
        <p:nvSpPr>
          <p:cNvPr id="1062917" name="Text Box 5"/>
          <p:cNvSpPr txBox="1">
            <a:spLocks noChangeArrowheads="1"/>
          </p:cNvSpPr>
          <p:nvPr/>
        </p:nvSpPr>
        <p:spPr bwMode="auto">
          <a:xfrm>
            <a:off x="1763688" y="4653136"/>
            <a:ext cx="2016224" cy="1938992"/>
          </a:xfrm>
          <a:prstGeom prst="rect">
            <a:avLst/>
          </a:prstGeom>
          <a:solidFill>
            <a:srgbClr val="7030A0"/>
          </a:solidFill>
          <a:ln>
            <a:solidFill>
              <a:srgbClr val="C00000"/>
            </a:solidFill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zh-TW" altLang="en-US" sz="2000" b="1" dirty="0">
                <a:solidFill>
                  <a:schemeClr val="accent2"/>
                </a:solidFill>
                <a:latin typeface="Calibri" panose="020F0502020204030204" pitchFamily="34" charset="0"/>
                <a:ea typeface="PMingLiU" pitchFamily="18" charset="-120"/>
                <a:cs typeface="Calibri" panose="020F0502020204030204" pitchFamily="34" charset="0"/>
              </a:rPr>
              <a:t>這些代謝紊亂對健康造成長期影響，但若沒有高度警覺及主動篩查，很容易被忽略！</a:t>
            </a:r>
            <a:endParaRPr lang="en-US" altLang="zh-TW" sz="2000" b="1" dirty="0">
              <a:solidFill>
                <a:schemeClr val="accent2"/>
              </a:solidFill>
              <a:latin typeface="Calibri" panose="020F0502020204030204" pitchFamily="34" charset="0"/>
              <a:ea typeface="PMingLiU" pitchFamily="18" charset="-120"/>
              <a:cs typeface="Calibri" panose="020F0502020204030204" pitchFamily="34" charset="0"/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FC9C64AA-B5B2-AD0E-5B4C-79542FF2A888}"/>
              </a:ext>
            </a:extLst>
          </p:cNvPr>
          <p:cNvSpPr txBox="1"/>
          <p:nvPr/>
        </p:nvSpPr>
        <p:spPr>
          <a:xfrm>
            <a:off x="1403648" y="1909718"/>
            <a:ext cx="6965368" cy="44627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HK" altLang="zh-TW" sz="2300" dirty="0"/>
              <a:t>     </a:t>
            </a:r>
            <a:r>
              <a:rPr lang="zh-TW" altLang="zh-HK" sz="2300" dirty="0"/>
              <a:t>產前</a:t>
            </a:r>
            <a:r>
              <a:rPr lang="en-HK" altLang="zh-HK" sz="2300" dirty="0"/>
              <a:t> → </a:t>
            </a:r>
            <a:r>
              <a:rPr lang="zh-TW" altLang="zh-HK" sz="2300" dirty="0"/>
              <a:t>兒童期</a:t>
            </a:r>
            <a:r>
              <a:rPr lang="en-HK" altLang="zh-HK" sz="2300" dirty="0"/>
              <a:t> → </a:t>
            </a:r>
            <a:r>
              <a:rPr lang="zh-TW" altLang="zh-HK" sz="2300" b="1" dirty="0"/>
              <a:t>青春期</a:t>
            </a:r>
            <a:r>
              <a:rPr lang="en-HK" altLang="zh-HK" sz="2300" dirty="0"/>
              <a:t> → </a:t>
            </a:r>
            <a:r>
              <a:rPr lang="zh-TW" altLang="zh-HK" sz="2300" b="1" dirty="0"/>
              <a:t>生育期</a:t>
            </a:r>
            <a:r>
              <a:rPr lang="en-HK" altLang="zh-HK" sz="2300" dirty="0"/>
              <a:t> → </a:t>
            </a:r>
            <a:r>
              <a:rPr lang="zh-TW" altLang="zh-HK" sz="2300" b="1" dirty="0">
                <a:solidFill>
                  <a:srgbClr val="7030A0"/>
                </a:solidFill>
              </a:rPr>
              <a:t>停經後</a:t>
            </a:r>
            <a:r>
              <a:rPr lang="en-HK" altLang="zh-TW" sz="2300" dirty="0"/>
              <a:t>     </a:t>
            </a:r>
            <a:endParaRPr lang="zh-HK" altLang="en-US" sz="2300" dirty="0"/>
          </a:p>
        </p:txBody>
      </p:sp>
    </p:spTree>
    <p:extLst>
      <p:ext uri="{BB962C8B-B14F-4D97-AF65-F5344CB8AC3E}">
        <p14:creationId xmlns:p14="http://schemas.microsoft.com/office/powerpoint/2010/main" val="37338213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8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608" y="476672"/>
            <a:ext cx="8316912" cy="1143000"/>
          </a:xfrm>
        </p:spPr>
        <p:txBody>
          <a:bodyPr/>
          <a:lstStyle/>
          <a:p>
            <a:pPr algn="l" rtl="0">
              <a:defRPr/>
            </a:pPr>
            <a:r>
              <a:rPr lang="en-US" altLang="zh-TW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+mn-ea"/>
                <a:ea typeface="+mn-ea"/>
              </a:rPr>
              <a:t>PMOS </a:t>
            </a:r>
            <a:r>
              <a:rPr lang="en-US" altLang="zh-TW" sz="32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+mn-ea"/>
                <a:ea typeface="+mn-ea"/>
              </a:rPr>
              <a:t>患者心血管代謝風險評估</a:t>
            </a:r>
            <a:endParaRPr lang="en-US" altLang="zh-TW" sz="3200" b="1" dirty="0">
              <a:effectLst>
                <a:outerShdw blurRad="38100" dist="38100" dir="2700000" algn="tl">
                  <a:srgbClr val="C0C0C0"/>
                </a:outerShdw>
              </a:effectLst>
              <a:latin typeface="+mn-ea"/>
              <a:ea typeface="+mn-ea"/>
            </a:endParaRPr>
          </a:p>
        </p:txBody>
      </p:sp>
      <p:sp>
        <p:nvSpPr>
          <p:cNvPr id="1048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1988840"/>
            <a:ext cx="8136135" cy="4059238"/>
          </a:xfrm>
        </p:spPr>
        <p:txBody>
          <a:bodyPr/>
          <a:lstStyle/>
          <a:p>
            <a:pPr marL="457200" indent="-457200" algn="l" rtl="0" eaLnBrk="1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Clr>
                <a:schemeClr val="tx2"/>
              </a:buClr>
              <a:buSzTx/>
              <a:buFont typeface="Wingdings" pitchFamily="2" charset="2"/>
              <a:buChar char="§"/>
              <a:defRPr/>
            </a:pPr>
            <a:r>
              <a:rPr lang="en-US" altLang="zh-TW" sz="2000" dirty="0">
                <a:latin typeface="Arial" charset="0"/>
                <a:ea typeface="PMingLiU" pitchFamily="18" charset="-120"/>
              </a:rPr>
              <a:t>PMOS </a:t>
            </a:r>
            <a:r>
              <a:rPr lang="zh-TW" altLang="en-US" sz="2000" dirty="0">
                <a:latin typeface="Arial" charset="0"/>
                <a:ea typeface="PMingLiU" pitchFamily="18" charset="-120"/>
              </a:rPr>
              <a:t>不應再被視為純粹的婦科疾病，因為它</a:t>
            </a:r>
            <a:r>
              <a:rPr lang="zh-TW" altLang="en-US" sz="2000" b="1" dirty="0">
                <a:solidFill>
                  <a:schemeClr val="tx2"/>
                </a:solidFill>
                <a:latin typeface="Arial" charset="0"/>
                <a:ea typeface="PMingLiU" pitchFamily="18" charset="-120"/>
              </a:rPr>
              <a:t>與許多代謝紊亂疾病相關</a:t>
            </a:r>
            <a:r>
              <a:rPr lang="zh-TW" altLang="en-US" sz="2000" dirty="0">
                <a:latin typeface="Arial" charset="0"/>
                <a:ea typeface="PMingLiU" pitchFamily="18" charset="-120"/>
              </a:rPr>
              <a:t>。</a:t>
            </a:r>
            <a:endParaRPr lang="en-HK" altLang="zh-TW" sz="2000" dirty="0">
              <a:latin typeface="Arial" charset="0"/>
              <a:ea typeface="PMingLiU" pitchFamily="18" charset="-120"/>
            </a:endParaRPr>
          </a:p>
          <a:p>
            <a:pPr marL="457200" indent="-457200" algn="l" rtl="0" eaLnBrk="1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Clr>
                <a:schemeClr val="tx2"/>
              </a:buClr>
              <a:buSzTx/>
              <a:buFont typeface="Wingdings" pitchFamily="2" charset="2"/>
              <a:buChar char="§"/>
              <a:defRPr/>
            </a:pPr>
            <a:r>
              <a:rPr lang="en-US" altLang="zh-TW" sz="2000" dirty="0" err="1">
                <a:latin typeface="Arial" charset="0"/>
                <a:ea typeface="PMingLiU" pitchFamily="18" charset="-120"/>
              </a:rPr>
              <a:t>這些</a:t>
            </a:r>
            <a:r>
              <a:rPr lang="en-US" altLang="zh-TW" sz="2000" b="1" dirty="0" err="1">
                <a:solidFill>
                  <a:schemeClr val="tx2"/>
                </a:solidFill>
                <a:latin typeface="Arial" charset="0"/>
                <a:ea typeface="PMingLiU" pitchFamily="18" charset="-120"/>
              </a:rPr>
              <a:t>代謝紊亂</a:t>
            </a:r>
            <a:r>
              <a:rPr lang="en-US" altLang="zh-TW" sz="2000" dirty="0" err="1">
                <a:latin typeface="Arial" charset="0"/>
                <a:ea typeface="PMingLiU" pitchFamily="18" charset="-120"/>
              </a:rPr>
              <a:t>會</a:t>
            </a:r>
            <a:r>
              <a:rPr lang="en-US" altLang="zh-TW" sz="2000" b="1" dirty="0" err="1">
                <a:solidFill>
                  <a:schemeClr val="tx2"/>
                </a:solidFill>
                <a:latin typeface="Arial" charset="0"/>
                <a:ea typeface="PMingLiU" pitchFamily="18" charset="-120"/>
              </a:rPr>
              <a:t>對健康造成長期影響</a:t>
            </a:r>
            <a:r>
              <a:rPr lang="en-US" altLang="zh-TW" sz="2000" dirty="0" err="1">
                <a:latin typeface="Arial" charset="0"/>
                <a:ea typeface="PMingLiU" pitchFamily="18" charset="-120"/>
              </a:rPr>
              <a:t>，但除非</a:t>
            </a:r>
            <a:r>
              <a:rPr lang="zh-HK" altLang="en-US" sz="2000" b="1" dirty="0">
                <a:solidFill>
                  <a:schemeClr val="tx2"/>
                </a:solidFill>
                <a:latin typeface="Arial" charset="0"/>
                <a:ea typeface="PMingLiU" pitchFamily="18" charset="-120"/>
              </a:rPr>
              <a:t>高度警覺</a:t>
            </a:r>
            <a:r>
              <a:rPr lang="en-US" altLang="zh-TW" sz="2000" dirty="0" err="1">
                <a:latin typeface="Arial" charset="0"/>
                <a:ea typeface="PMingLiU" pitchFamily="18" charset="-120"/>
              </a:rPr>
              <a:t>並進行</a:t>
            </a:r>
            <a:r>
              <a:rPr lang="en-US" altLang="zh-TW" sz="2000" b="1" dirty="0" err="1">
                <a:solidFill>
                  <a:schemeClr val="tx2"/>
                </a:solidFill>
                <a:latin typeface="Arial" charset="0"/>
                <a:ea typeface="PMingLiU" pitchFamily="18" charset="-120"/>
              </a:rPr>
              <a:t>主動篩檢</a:t>
            </a:r>
            <a:r>
              <a:rPr lang="en-US" altLang="zh-TW" sz="2000" dirty="0" err="1">
                <a:latin typeface="Arial" charset="0"/>
                <a:ea typeface="PMingLiU" pitchFamily="18" charset="-120"/>
              </a:rPr>
              <a:t>，否則很容易被忽略</a:t>
            </a:r>
            <a:r>
              <a:rPr lang="en-US" altLang="zh-TW" sz="2000" dirty="0">
                <a:latin typeface="Arial" charset="0"/>
                <a:ea typeface="PMingLiU" pitchFamily="18" charset="-120"/>
              </a:rPr>
              <a:t>。  </a:t>
            </a:r>
          </a:p>
          <a:p>
            <a:pPr marL="457200" indent="-457200" algn="l" rtl="0" eaLnBrk="1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SzTx/>
              <a:buFont typeface="Wingdings" pitchFamily="2" charset="2"/>
              <a:buChar char="§"/>
              <a:defRPr/>
            </a:pPr>
            <a:r>
              <a:rPr lang="zh-TW" altLang="en-US" sz="2000" dirty="0">
                <a:latin typeface="Arial" charset="0"/>
                <a:ea typeface="PMingLiU" pitchFamily="18" charset="-120"/>
              </a:rPr>
              <a:t>確診 </a:t>
            </a:r>
            <a:r>
              <a:rPr lang="en-US" altLang="zh-TW" sz="2000" dirty="0">
                <a:latin typeface="Arial" charset="0"/>
                <a:ea typeface="PMingLiU" pitchFamily="18" charset="-120"/>
              </a:rPr>
              <a:t>PMOS </a:t>
            </a:r>
            <a:r>
              <a:rPr lang="zh-TW" altLang="en-US" sz="2000" dirty="0">
                <a:latin typeface="Arial" charset="0"/>
                <a:ea typeface="PMingLiU" pitchFamily="18" charset="-120"/>
              </a:rPr>
              <a:t>的女性應接受</a:t>
            </a:r>
            <a:r>
              <a:rPr lang="zh-TW" altLang="en-US" sz="2000" b="1" dirty="0">
                <a:solidFill>
                  <a:schemeClr val="tx2"/>
                </a:solidFill>
                <a:latin typeface="Arial" charset="0"/>
                <a:ea typeface="PMingLiU" pitchFamily="18" charset="-120"/>
              </a:rPr>
              <a:t>早期</a:t>
            </a:r>
            <a:r>
              <a:rPr lang="zh-TW" altLang="en-US" sz="2000" dirty="0">
                <a:latin typeface="Arial" charset="0"/>
                <a:ea typeface="PMingLiU" pitchFamily="18" charset="-120"/>
              </a:rPr>
              <a:t>及</a:t>
            </a:r>
            <a:r>
              <a:rPr lang="zh-TW" altLang="en-US" sz="2000" b="1" dirty="0">
                <a:solidFill>
                  <a:schemeClr val="tx2"/>
                </a:solidFill>
                <a:latin typeface="Arial" charset="0"/>
                <a:ea typeface="PMingLiU" pitchFamily="18" charset="-120"/>
              </a:rPr>
              <a:t>定期</a:t>
            </a:r>
            <a:r>
              <a:rPr lang="zh-TW" altLang="en-US" sz="2000" dirty="0">
                <a:latin typeface="Arial" charset="0"/>
                <a:ea typeface="PMingLiU" pitchFamily="18" charset="-120"/>
              </a:rPr>
              <a:t>的</a:t>
            </a:r>
            <a:r>
              <a:rPr lang="zh-TW" altLang="en-US" sz="2000" b="1" dirty="0">
                <a:solidFill>
                  <a:schemeClr val="tx2"/>
                </a:solidFill>
                <a:latin typeface="Arial" charset="0"/>
                <a:ea typeface="PMingLiU" pitchFamily="18" charset="-120"/>
              </a:rPr>
              <a:t>代謝篩查</a:t>
            </a:r>
            <a:r>
              <a:rPr lang="zh-TW" altLang="en-US" sz="2000" dirty="0">
                <a:latin typeface="Arial" charset="0"/>
                <a:ea typeface="PMingLiU" pitchFamily="18" charset="-120"/>
              </a:rPr>
              <a:t>，包括：</a:t>
            </a:r>
            <a:r>
              <a:rPr lang="en-US" altLang="zh-TW" sz="2000" dirty="0">
                <a:latin typeface="Arial" charset="0"/>
                <a:ea typeface="PMingLiU" pitchFamily="18" charset="-120"/>
              </a:rPr>
              <a:t>：</a:t>
            </a:r>
          </a:p>
          <a:p>
            <a:pPr marL="838200" lvl="1" indent="-381000" algn="l" rtl="0" eaLnBrk="1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defRPr/>
            </a:pPr>
            <a:r>
              <a:rPr lang="zh-TW" altLang="en-US" sz="2000" dirty="0">
                <a:latin typeface="Arial" charset="0"/>
                <a:ea typeface="PMingLiU" pitchFamily="18" charset="-120"/>
              </a:rPr>
              <a:t>人體測量（</a:t>
            </a:r>
            <a:r>
              <a:rPr lang="en-US" altLang="zh-TW" sz="2000" b="1" dirty="0">
                <a:solidFill>
                  <a:schemeClr val="tx2"/>
                </a:solidFill>
                <a:latin typeface="Arial" charset="0"/>
                <a:ea typeface="PMingLiU" pitchFamily="18" charset="-120"/>
              </a:rPr>
              <a:t>BMI</a:t>
            </a:r>
            <a:r>
              <a:rPr lang="zh-TW" altLang="en-US" sz="2000" b="1" dirty="0">
                <a:solidFill>
                  <a:schemeClr val="tx2"/>
                </a:solidFill>
                <a:latin typeface="Arial" charset="0"/>
                <a:ea typeface="PMingLiU" pitchFamily="18" charset="-120"/>
              </a:rPr>
              <a:t>、腰圍及臀圍</a:t>
            </a:r>
            <a:r>
              <a:rPr lang="zh-TW" altLang="en-US" sz="2000" dirty="0">
                <a:latin typeface="Arial" charset="0"/>
                <a:ea typeface="PMingLiU" pitchFamily="18" charset="-120"/>
              </a:rPr>
              <a:t>）</a:t>
            </a:r>
          </a:p>
          <a:p>
            <a:pPr marL="838200" lvl="1" indent="-381000" algn="l" rtl="0" eaLnBrk="1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defRPr/>
            </a:pPr>
            <a:r>
              <a:rPr lang="zh-TW" altLang="en-US" sz="2000" b="1" dirty="0">
                <a:solidFill>
                  <a:schemeClr val="tx2"/>
                </a:solidFill>
                <a:latin typeface="Arial" charset="0"/>
                <a:ea typeface="PMingLiU" pitchFamily="18" charset="-120"/>
              </a:rPr>
              <a:t>血壓</a:t>
            </a:r>
            <a:r>
              <a:rPr lang="zh-TW" altLang="en-US" sz="2000" dirty="0">
                <a:latin typeface="Arial" charset="0"/>
                <a:ea typeface="PMingLiU" pitchFamily="18" charset="-120"/>
              </a:rPr>
              <a:t>評估</a:t>
            </a:r>
          </a:p>
          <a:p>
            <a:pPr marL="838200" lvl="1" indent="-381000" algn="l" rtl="0" eaLnBrk="1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defRPr/>
            </a:pPr>
            <a:r>
              <a:rPr lang="zh-TW" altLang="en-US" sz="2000" b="1" dirty="0">
                <a:solidFill>
                  <a:schemeClr val="tx2"/>
                </a:solidFill>
                <a:latin typeface="Arial" charset="0"/>
                <a:ea typeface="PMingLiU" pitchFamily="18" charset="-120"/>
              </a:rPr>
              <a:t>血脂</a:t>
            </a:r>
            <a:r>
              <a:rPr lang="zh-TW" altLang="en-US" sz="2000" dirty="0">
                <a:latin typeface="Arial" charset="0"/>
                <a:ea typeface="PMingLiU" pitchFamily="18" charset="-120"/>
              </a:rPr>
              <a:t>異常檢測：空腹血脂</a:t>
            </a:r>
          </a:p>
          <a:p>
            <a:pPr marL="838200" lvl="1" indent="-381000" algn="l" rtl="0" eaLnBrk="1" hangingPunct="1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defRPr/>
            </a:pPr>
            <a:r>
              <a:rPr lang="zh-TW" altLang="en-US" sz="2000" b="1" dirty="0">
                <a:solidFill>
                  <a:schemeClr val="tx2"/>
                </a:solidFill>
                <a:latin typeface="Arial" charset="0"/>
                <a:ea typeface="PMingLiU" pitchFamily="18" charset="-120"/>
              </a:rPr>
              <a:t>血糖</a:t>
            </a:r>
            <a:r>
              <a:rPr lang="zh-TW" altLang="en-US" sz="2000" dirty="0">
                <a:latin typeface="Arial" charset="0"/>
                <a:ea typeface="PMingLiU" pitchFamily="18" charset="-120"/>
              </a:rPr>
              <a:t>異常檢測：最好採用口服葡萄糖耐量測試（</a:t>
            </a:r>
            <a:r>
              <a:rPr lang="en-US" altLang="zh-TW" sz="2000" dirty="0">
                <a:latin typeface="Arial" charset="0"/>
                <a:ea typeface="PMingLiU" pitchFamily="18" charset="-120"/>
              </a:rPr>
              <a:t>OGTT</a:t>
            </a:r>
            <a:r>
              <a:rPr lang="zh-TW" altLang="en-US" sz="2000" dirty="0">
                <a:latin typeface="Arial" charset="0"/>
                <a:ea typeface="PMingLiU" pitchFamily="18" charset="-120"/>
              </a:rPr>
              <a:t>），因為單獨空腹血糖會低估葡萄糖耐受不良，尤其是在肥胖族群</a:t>
            </a:r>
            <a:r>
              <a:rPr kumimoji="1" lang="en-US" altLang="zh-TW" sz="2000" dirty="0">
                <a:latin typeface="Arial" charset="0"/>
                <a:ea typeface="PMingLiU" pitchFamily="18" charset="-120"/>
              </a:rPr>
              <a:t>。</a:t>
            </a:r>
            <a:endParaRPr lang="en-US" altLang="zh-CN" sz="2000" dirty="0">
              <a:solidFill>
                <a:schemeClr val="bg2"/>
              </a:solidFill>
              <a:latin typeface="Arial" charset="0"/>
              <a:ea typeface="SimSun" pitchFamily="2" charset="-122"/>
            </a:endParaRPr>
          </a:p>
          <a:p>
            <a:pPr algn="l" rtl="0">
              <a:lnSpc>
                <a:spcPct val="80000"/>
              </a:lnSpc>
              <a:defRPr/>
            </a:pPr>
            <a:endParaRPr lang="zh-TW" altLang="en-US" sz="2800" dirty="0">
              <a:solidFill>
                <a:srgbClr val="969696"/>
              </a:solidFill>
              <a:ea typeface="PMingLiU" pitchFamily="18" charset="-12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402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115888"/>
            <a:ext cx="7793037" cy="1462087"/>
          </a:xfrm>
        </p:spPr>
        <p:txBody>
          <a:bodyPr/>
          <a:lstStyle/>
          <a:p>
            <a:pPr algn="l" rtl="0" eaLnBrk="1" hangingPunct="1">
              <a:defRPr/>
            </a:pPr>
            <a:r>
              <a:rPr lang="en-GB" altLang="zh-TW" sz="3400" b="1" dirty="0" err="1">
                <a:effectLst>
                  <a:outerShdw blurRad="38100" dist="38100" dir="2700000" algn="tl">
                    <a:srgbClr val="C0C0C0"/>
                  </a:outerShdw>
                </a:effectLst>
                <a:ea typeface="PMingLiU" pitchFamily="18" charset="-120"/>
              </a:rPr>
              <a:t>體重</a:t>
            </a:r>
            <a:r>
              <a:rPr lang="zh-HK" altLang="en-US" sz="3400" b="1" dirty="0">
                <a:effectLst>
                  <a:outerShdw blurRad="38100" dist="38100" dir="2700000" algn="tl">
                    <a:srgbClr val="C0C0C0"/>
                  </a:outerShdw>
                </a:effectLst>
                <a:ea typeface="PMingLiU" pitchFamily="18" charset="-120"/>
              </a:rPr>
              <a:t>管理 </a:t>
            </a:r>
            <a:r>
              <a:rPr lang="en-GB" altLang="zh-TW" sz="3400" b="1" dirty="0">
                <a:effectLst>
                  <a:outerShdw blurRad="38100" dist="38100" dir="2700000" algn="tl">
                    <a:srgbClr val="C0C0C0"/>
                  </a:outerShdw>
                </a:effectLst>
                <a:ea typeface="PMingLiU" pitchFamily="18" charset="-120"/>
              </a:rPr>
              <a:t>與 </a:t>
            </a:r>
            <a:r>
              <a:rPr lang="en-GB" altLang="zh-TW" sz="3400" b="1" dirty="0" err="1">
                <a:effectLst>
                  <a:outerShdw blurRad="38100" dist="38100" dir="2700000" algn="tl">
                    <a:srgbClr val="C0C0C0"/>
                  </a:outerShdw>
                </a:effectLst>
                <a:ea typeface="PMingLiU" pitchFamily="18" charset="-120"/>
              </a:rPr>
              <a:t>生活方式</a:t>
            </a:r>
            <a:r>
              <a:rPr lang="zh-HK" altLang="en-US" sz="3400" b="1" dirty="0">
                <a:effectLst>
                  <a:outerShdw blurRad="38100" dist="38100" dir="2700000" algn="tl">
                    <a:srgbClr val="C0C0C0"/>
                  </a:outerShdw>
                </a:effectLst>
                <a:ea typeface="PMingLiU" pitchFamily="18" charset="-120"/>
              </a:rPr>
              <a:t>調整</a:t>
            </a:r>
            <a:endParaRPr lang="en-US" altLang="zh-TW" sz="3400" b="1" dirty="0">
              <a:effectLst>
                <a:outerShdw blurRad="38100" dist="38100" dir="2700000" algn="tl">
                  <a:srgbClr val="C0C0C0"/>
                </a:outerShdw>
              </a:effectLst>
              <a:ea typeface="新細明體" pitchFamily="18" charset="-120"/>
            </a:endParaRP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2060575"/>
            <a:ext cx="8208962" cy="4579938"/>
          </a:xfrm>
        </p:spPr>
        <p:txBody>
          <a:bodyPr/>
          <a:lstStyle/>
          <a:p>
            <a:pPr marL="457200" indent="-457200" algn="l" rtl="0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altLang="zh-TW" sz="2200" dirty="0">
                <a:latin typeface="Arial" charset="0"/>
                <a:ea typeface="PMingLiU" pitchFamily="18" charset="-120"/>
              </a:rPr>
              <a:t>PMOS </a:t>
            </a:r>
            <a:r>
              <a:rPr lang="zh-TW" altLang="en-US" sz="2200" dirty="0">
                <a:latin typeface="Arial" charset="0"/>
                <a:ea typeface="PMingLiU" pitchFamily="18" charset="-120"/>
              </a:rPr>
              <a:t>女性一生中面對多種疾病風險。</a:t>
            </a:r>
            <a:r>
              <a:rPr lang="zh-TW" altLang="en-US" sz="2200" b="1" dirty="0">
                <a:solidFill>
                  <a:schemeClr val="tx2"/>
                </a:solidFill>
                <a:latin typeface="Arial" charset="0"/>
                <a:ea typeface="PMingLiU" pitchFamily="18" charset="-120"/>
              </a:rPr>
              <a:t>及早發現</a:t>
            </a:r>
            <a:r>
              <a:rPr lang="zh-TW" altLang="en-US" sz="2200" dirty="0">
                <a:latin typeface="Arial" charset="0"/>
                <a:ea typeface="PMingLiU" pitchFamily="18" charset="-120"/>
              </a:rPr>
              <a:t>年輕患者的</a:t>
            </a:r>
            <a:r>
              <a:rPr lang="zh-TW" altLang="en-US" sz="2200" b="1" dirty="0">
                <a:solidFill>
                  <a:schemeClr val="tx2"/>
                </a:solidFill>
                <a:latin typeface="Arial" charset="0"/>
                <a:ea typeface="PMingLiU" pitchFamily="18" charset="-120"/>
              </a:rPr>
              <a:t>心血管代謝風險因素</a:t>
            </a:r>
            <a:r>
              <a:rPr lang="zh-TW" altLang="en-US" sz="2200" dirty="0">
                <a:latin typeface="Arial" charset="0"/>
                <a:ea typeface="PMingLiU" pitchFamily="18" charset="-120"/>
              </a:rPr>
              <a:t>，並進行各種</a:t>
            </a:r>
            <a:r>
              <a:rPr lang="zh-TW" altLang="en-US" sz="2200" b="1" dirty="0">
                <a:solidFill>
                  <a:schemeClr val="tx2"/>
                </a:solidFill>
                <a:latin typeface="Arial" charset="0"/>
                <a:ea typeface="PMingLiU" pitchFamily="18" charset="-120"/>
              </a:rPr>
              <a:t>一級</a:t>
            </a:r>
            <a:r>
              <a:rPr lang="zh-TW" altLang="en-US" sz="2200" dirty="0">
                <a:latin typeface="Arial" charset="0"/>
                <a:ea typeface="PMingLiU" pitchFamily="18" charset="-120"/>
              </a:rPr>
              <a:t>或</a:t>
            </a:r>
            <a:r>
              <a:rPr lang="zh-TW" altLang="en-US" sz="2200" b="1" dirty="0">
                <a:solidFill>
                  <a:schemeClr val="tx2"/>
                </a:solidFill>
                <a:latin typeface="Arial" charset="0"/>
                <a:ea typeface="PMingLiU" pitchFamily="18" charset="-120"/>
              </a:rPr>
              <a:t>二級干預</a:t>
            </a:r>
            <a:r>
              <a:rPr lang="zh-TW" altLang="en-US" sz="2200" dirty="0">
                <a:latin typeface="Arial" charset="0"/>
                <a:ea typeface="PMingLiU" pitchFamily="18" charset="-120"/>
              </a:rPr>
              <a:t>，有助降低其長期健康風險。</a:t>
            </a:r>
            <a:endParaRPr lang="en-US" altLang="zh-TW" sz="2200" dirty="0">
              <a:latin typeface="Arial" charset="0"/>
              <a:ea typeface="PMingLiU" pitchFamily="18" charset="-120"/>
            </a:endParaRPr>
          </a:p>
          <a:p>
            <a:pPr marL="457200" indent="-457200" algn="l" rtl="0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zh-TW" altLang="en-US" sz="2200" dirty="0">
                <a:latin typeface="Arial" charset="0"/>
                <a:ea typeface="PMingLiU" pitchFamily="18" charset="-120"/>
              </a:rPr>
              <a:t>建議進行</a:t>
            </a:r>
            <a:r>
              <a:rPr lang="zh-TW" altLang="en-US" sz="2200" b="1" dirty="0">
                <a:solidFill>
                  <a:schemeClr val="tx2"/>
                </a:solidFill>
                <a:latin typeface="Arial" charset="0"/>
                <a:ea typeface="PMingLiU" pitchFamily="18" charset="-120"/>
              </a:rPr>
              <a:t>體重管理</a:t>
            </a:r>
            <a:r>
              <a:rPr lang="zh-TW" altLang="en-US" sz="2200" dirty="0">
                <a:latin typeface="Arial" charset="0"/>
                <a:ea typeface="PMingLiU" pitchFamily="18" charset="-120"/>
              </a:rPr>
              <a:t>及</a:t>
            </a:r>
            <a:r>
              <a:rPr lang="zh-TW" altLang="en-US" sz="2200" b="1" dirty="0">
                <a:solidFill>
                  <a:schemeClr val="tx2"/>
                </a:solidFill>
                <a:latin typeface="Arial" charset="0"/>
                <a:ea typeface="PMingLiU" pitchFamily="18" charset="-120"/>
              </a:rPr>
              <a:t>生活方式干預</a:t>
            </a:r>
            <a:r>
              <a:rPr lang="zh-TW" altLang="en-US" sz="2200" dirty="0">
                <a:latin typeface="Arial" charset="0"/>
                <a:ea typeface="PMingLiU" pitchFamily="18" charset="-120"/>
              </a:rPr>
              <a:t>，涵蓋</a:t>
            </a:r>
            <a:r>
              <a:rPr lang="zh-TW" altLang="en-US" sz="2200" b="1" dirty="0">
                <a:solidFill>
                  <a:schemeClr val="tx2"/>
                </a:solidFill>
                <a:latin typeface="Arial" charset="0"/>
                <a:ea typeface="PMingLiU" pitchFamily="18" charset="-120"/>
              </a:rPr>
              <a:t>飲食</a:t>
            </a:r>
            <a:r>
              <a:rPr lang="zh-TW" altLang="en-US" sz="2200" dirty="0">
                <a:latin typeface="Arial" charset="0"/>
                <a:ea typeface="PMingLiU" pitchFamily="18" charset="-120"/>
              </a:rPr>
              <a:t>調整、規律</a:t>
            </a:r>
            <a:r>
              <a:rPr lang="zh-TW" altLang="en-US" sz="2200" b="1" dirty="0">
                <a:solidFill>
                  <a:schemeClr val="tx2"/>
                </a:solidFill>
                <a:latin typeface="Arial" charset="0"/>
                <a:ea typeface="PMingLiU" pitchFamily="18" charset="-120"/>
              </a:rPr>
              <a:t>運動</a:t>
            </a:r>
            <a:r>
              <a:rPr lang="zh-TW" altLang="en-US" sz="2200" dirty="0">
                <a:latin typeface="Arial" charset="0"/>
                <a:ea typeface="PMingLiU" pitchFamily="18" charset="-120"/>
              </a:rPr>
              <a:t>及</a:t>
            </a:r>
            <a:r>
              <a:rPr lang="zh-TW" altLang="en-US" sz="2200" b="1" dirty="0">
                <a:solidFill>
                  <a:schemeClr val="tx2"/>
                </a:solidFill>
                <a:latin typeface="Arial" charset="0"/>
                <a:ea typeface="PMingLiU" pitchFamily="18" charset="-120"/>
              </a:rPr>
              <a:t>戒煙</a:t>
            </a:r>
            <a:r>
              <a:rPr lang="zh-TW" altLang="en-US" sz="2200" dirty="0">
                <a:latin typeface="Arial" charset="0"/>
                <a:ea typeface="PMingLiU" pitchFamily="18" charset="-120"/>
              </a:rPr>
              <a:t>。</a:t>
            </a:r>
            <a:endParaRPr lang="en-US" altLang="zh-TW" sz="2200" dirty="0">
              <a:latin typeface="Arial" charset="0"/>
              <a:ea typeface="PMingLiU" pitchFamily="18" charset="-120"/>
            </a:endParaRPr>
          </a:p>
        </p:txBody>
      </p:sp>
      <p:pic>
        <p:nvPicPr>
          <p:cNvPr id="36868" name="Picture 4" descr="ACA00000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2301" y="4600822"/>
            <a:ext cx="1422401" cy="177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9" name="Picture 5" descr="exercis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1411" y="4723184"/>
            <a:ext cx="2116137" cy="165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0" name="Picture 6" descr="medical-weight-loss-progra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558" y="4631332"/>
            <a:ext cx="2232025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1" name="Picture 7" descr="smoking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5022" y="4580978"/>
            <a:ext cx="1584325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rtl="0" eaLnBrk="1" hangingPunct="1">
              <a:defRPr/>
            </a:pPr>
            <a:r>
              <a:rPr lang="zh-TW" altLang="en-US" sz="4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新細明體" pitchFamily="18" charset="-120"/>
              </a:rPr>
              <a:t>管理與治療的核心要素</a:t>
            </a:r>
            <a:endParaRPr lang="en-US" altLang="zh-TW" sz="4000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ea typeface="新細明體" pitchFamily="18" charset="-120"/>
            </a:endParaRPr>
          </a:p>
        </p:txBody>
      </p:sp>
      <p:sp>
        <p:nvSpPr>
          <p:cNvPr id="1000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989138"/>
            <a:ext cx="8343900" cy="4114800"/>
          </a:xfrm>
        </p:spPr>
        <p:txBody>
          <a:bodyPr/>
          <a:lstStyle/>
          <a:p>
            <a:pPr algn="l" rtl="0" eaLnBrk="1" hangingPunct="1">
              <a:defRPr/>
            </a:pPr>
            <a:r>
              <a:rPr lang="en-US" altLang="zh-TW" sz="2400" dirty="0">
                <a:latin typeface="Arial" panose="020B0604020202020204" pitchFamily="34" charset="0"/>
                <a:ea typeface="PMingLiU" pitchFamily="18" charset="-120"/>
                <a:cs typeface="Arial" panose="020B0604020202020204" pitchFamily="34" charset="0"/>
              </a:rPr>
              <a:t>PMOS </a:t>
            </a:r>
            <a:r>
              <a:rPr lang="zh-TW" altLang="en-US" sz="2400" dirty="0">
                <a:latin typeface="Arial" panose="020B0604020202020204" pitchFamily="34" charset="0"/>
                <a:ea typeface="PMingLiU" pitchFamily="18" charset="-120"/>
                <a:cs typeface="Arial" panose="020B0604020202020204" pitchFamily="34" charset="0"/>
              </a:rPr>
              <a:t>的管理應針對</a:t>
            </a:r>
            <a:r>
              <a:rPr lang="en-HK" altLang="zh-TW" sz="2400" dirty="0">
                <a:latin typeface="Arial" panose="020B0604020202020204" pitchFamily="34" charset="0"/>
                <a:ea typeface="PMingLiU" pitchFamily="18" charset="-120"/>
                <a:cs typeface="Arial" panose="020B0604020202020204" pitchFamily="34" charset="0"/>
              </a:rPr>
              <a:t>:</a:t>
            </a:r>
            <a:endParaRPr lang="en-US" altLang="zh-TW" sz="2400" dirty="0">
              <a:latin typeface="Arial" panose="020B0604020202020204" pitchFamily="34" charset="0"/>
              <a:ea typeface="PMingLiU" pitchFamily="18" charset="-120"/>
              <a:cs typeface="Arial" panose="020B0604020202020204" pitchFamily="34" charset="0"/>
            </a:endParaRPr>
          </a:p>
          <a:p>
            <a:pPr lvl="1" algn="l" rtl="0" eaLnBrk="1" hangingPunct="1">
              <a:buSzTx/>
              <a:buFont typeface="Wingdings" pitchFamily="2" charset="2"/>
              <a:buChar char="§"/>
              <a:defRPr/>
            </a:pPr>
            <a:r>
              <a:rPr lang="en-US" altLang="zh-TW" sz="2000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PMingLiU" pitchFamily="18" charset="-120"/>
                <a:cs typeface="Arial" panose="020B0604020202020204" pitchFamily="34" charset="0"/>
              </a:rPr>
              <a:t>短期目標</a:t>
            </a:r>
          </a:p>
          <a:p>
            <a:pPr lvl="2" algn="l" rtl="0" eaLnBrk="1" hangingPunct="1">
              <a:buClr>
                <a:srgbClr val="C00000"/>
              </a:buClr>
              <a:buFont typeface="Wingdings" panose="05000000000000000000" pitchFamily="2" charset="2"/>
              <a:buChar char="q"/>
              <a:defRPr/>
            </a:pPr>
            <a:r>
              <a:rPr lang="zh-TW" altLang="en-US" sz="2000" dirty="0">
                <a:latin typeface="Arial" panose="020B0604020202020204" pitchFamily="34" charset="0"/>
                <a:ea typeface="PMingLiU" pitchFamily="18" charset="-120"/>
                <a:cs typeface="Arial" panose="020B0604020202020204" pitchFamily="34" charset="0"/>
              </a:rPr>
              <a:t>治療無排卵</a:t>
            </a:r>
          </a:p>
          <a:p>
            <a:pPr lvl="2" algn="l" rtl="0" eaLnBrk="1" hangingPunct="1">
              <a:buClr>
                <a:srgbClr val="C00000"/>
              </a:buClr>
              <a:buFont typeface="Wingdings" panose="05000000000000000000" pitchFamily="2" charset="2"/>
              <a:buChar char="q"/>
              <a:defRPr/>
            </a:pPr>
            <a:r>
              <a:rPr lang="zh-TW" altLang="en-US" sz="2000" dirty="0">
                <a:latin typeface="Arial" panose="020B0604020202020204" pitchFamily="34" charset="0"/>
                <a:ea typeface="PMingLiU" pitchFamily="18" charset="-120"/>
                <a:cs typeface="Arial" panose="020B0604020202020204" pitchFamily="34" charset="0"/>
              </a:rPr>
              <a:t>治療稀發月經（慢性無對抗雌激素刺激會增加子宮內膜增生及癌症風險）</a:t>
            </a:r>
          </a:p>
          <a:p>
            <a:pPr lvl="2" algn="l" rtl="0" eaLnBrk="1" hangingPunct="1">
              <a:buClr>
                <a:srgbClr val="C00000"/>
              </a:buClr>
              <a:buFont typeface="Wingdings" panose="05000000000000000000" pitchFamily="2" charset="2"/>
              <a:buChar char="q"/>
              <a:defRPr/>
            </a:pPr>
            <a:r>
              <a:rPr lang="zh-TW" altLang="en-US" sz="2000" dirty="0">
                <a:latin typeface="Arial" panose="020B0604020202020204" pitchFamily="34" charset="0"/>
                <a:ea typeface="PMingLiU" pitchFamily="18" charset="-120"/>
                <a:cs typeface="Arial" panose="020B0604020202020204" pitchFamily="34" charset="0"/>
              </a:rPr>
              <a:t>緩解雄激素過多</a:t>
            </a:r>
            <a:endParaRPr lang="en-HK" altLang="zh-TW" sz="2000" dirty="0">
              <a:latin typeface="Arial" panose="020B0604020202020204" pitchFamily="34" charset="0"/>
              <a:ea typeface="PMingLiU" pitchFamily="18" charset="-120"/>
              <a:cs typeface="Arial" panose="020B0604020202020204" pitchFamily="34" charset="0"/>
            </a:endParaRPr>
          </a:p>
          <a:p>
            <a:pPr marL="914400" lvl="2" indent="0" algn="l" rtl="0" eaLnBrk="1" hangingPunct="1">
              <a:buClr>
                <a:srgbClr val="C00000"/>
              </a:buClr>
              <a:buNone/>
              <a:defRPr/>
            </a:pPr>
            <a:endParaRPr lang="zh-TW" altLang="en-US" sz="1200" dirty="0">
              <a:latin typeface="Arial" panose="020B0604020202020204" pitchFamily="34" charset="0"/>
              <a:ea typeface="PMingLiU" pitchFamily="18" charset="-120"/>
              <a:cs typeface="Arial" panose="020B0604020202020204" pitchFamily="34" charset="0"/>
            </a:endParaRPr>
          </a:p>
          <a:p>
            <a:pPr lvl="1" algn="l" rtl="0" eaLnBrk="1" hangingPunct="1">
              <a:buSzTx/>
              <a:buFont typeface="Wingdings" pitchFamily="2" charset="2"/>
              <a:buChar char="§"/>
              <a:defRPr/>
            </a:pPr>
            <a:r>
              <a:rPr lang="en-US" altLang="zh-TW" sz="2000" dirty="0" err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PMingLiU" pitchFamily="18" charset="-120"/>
                <a:cs typeface="Arial" panose="020B0604020202020204" pitchFamily="34" charset="0"/>
              </a:rPr>
              <a:t>長遠考慮</a:t>
            </a:r>
            <a:endParaRPr lang="en-US" altLang="zh-TW" sz="2000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PMingLiU" pitchFamily="18" charset="-120"/>
              <a:cs typeface="Arial" panose="020B0604020202020204" pitchFamily="34" charset="0"/>
            </a:endParaRPr>
          </a:p>
          <a:p>
            <a:pPr lvl="2" algn="l" rtl="0" eaLnBrk="1" hangingPunct="1">
              <a:buClr>
                <a:srgbClr val="C00000"/>
              </a:buClr>
              <a:buFont typeface="Wingdings" panose="05000000000000000000" pitchFamily="2" charset="2"/>
              <a:buChar char="q"/>
              <a:defRPr/>
            </a:pPr>
            <a:r>
              <a:rPr lang="zh-TW" altLang="en-US" sz="2000" dirty="0">
                <a:solidFill>
                  <a:srgbClr val="C00000"/>
                </a:solidFill>
                <a:latin typeface="Arial" panose="020B0604020202020204" pitchFamily="34" charset="0"/>
                <a:ea typeface="PMingLiU" pitchFamily="18" charset="-120"/>
                <a:cs typeface="Arial" panose="020B0604020202020204" pitchFamily="34" charset="0"/>
              </a:rPr>
              <a:t>預防及管理代謝風險</a:t>
            </a:r>
          </a:p>
          <a:p>
            <a:pPr lvl="2" algn="l" rtl="0" eaLnBrk="1" hangingPunct="1">
              <a:buClr>
                <a:srgbClr val="C00000"/>
              </a:buClr>
              <a:buFont typeface="Wingdings" panose="05000000000000000000" pitchFamily="2" charset="2"/>
              <a:buChar char="q"/>
              <a:defRPr/>
            </a:pPr>
            <a:r>
              <a:rPr lang="zh-TW" altLang="en-US" sz="2000" dirty="0">
                <a:solidFill>
                  <a:srgbClr val="C00000"/>
                </a:solidFill>
                <a:latin typeface="Arial" panose="020B0604020202020204" pitchFamily="34" charset="0"/>
                <a:ea typeface="PMingLiU" pitchFamily="18" charset="-120"/>
                <a:cs typeface="Arial" panose="020B0604020202020204" pitchFamily="34" charset="0"/>
              </a:rPr>
              <a:t>預防子宮內膜癌</a:t>
            </a:r>
            <a:endParaRPr lang="en-US" altLang="zh-TW" sz="2200" dirty="0">
              <a:ea typeface="PMingLiU" pitchFamily="18" charset="-120"/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4E77C16C-17C4-0C54-511D-0748E935B820}"/>
              </a:ext>
            </a:extLst>
          </p:cNvPr>
          <p:cNvSpPr txBox="1"/>
          <p:nvPr/>
        </p:nvSpPr>
        <p:spPr>
          <a:xfrm>
            <a:off x="713284" y="5733256"/>
            <a:ext cx="8208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HK" sz="2400" dirty="0" err="1">
                <a:solidFill>
                  <a:schemeClr val="tx2"/>
                </a:solidFill>
                <a:latin typeface="+mn-ea"/>
              </a:rPr>
              <a:t>請諮詢醫生以取得醫療和藥物治療方案</a:t>
            </a:r>
            <a:r>
              <a:rPr lang="en-US" sz="2400" dirty="0">
                <a:solidFill>
                  <a:schemeClr val="tx2"/>
                </a:solidFill>
                <a:latin typeface="+mn-ea"/>
              </a:rPr>
              <a:t>！</a:t>
            </a:r>
            <a:endParaRPr lang="en-US" altLang="zh-TW" sz="2400" dirty="0">
              <a:solidFill>
                <a:schemeClr val="tx2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674" name="Rectangle 2"/>
          <p:cNvSpPr>
            <a:spLocks noGrp="1" noChangeArrowheads="1"/>
          </p:cNvSpPr>
          <p:nvPr>
            <p:ph type="title"/>
          </p:nvPr>
        </p:nvSpPr>
        <p:spPr>
          <a:xfrm>
            <a:off x="971600" y="442913"/>
            <a:ext cx="7772400" cy="1143000"/>
          </a:xfrm>
        </p:spPr>
        <p:txBody>
          <a:bodyPr/>
          <a:lstStyle/>
          <a:p>
            <a:pPr algn="l" rtl="0" eaLnBrk="1" hangingPunct="1">
              <a:defRPr/>
            </a:pPr>
            <a:r>
              <a:rPr lang="en-US" altLang="zh-TW" sz="36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PMingLiU" pitchFamily="18" charset="-120"/>
              </a:rPr>
              <a:t>PMOS – </a:t>
            </a:r>
            <a:r>
              <a:rPr lang="en-US" altLang="zh-TW" sz="360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PMingLiU" pitchFamily="18" charset="-120"/>
              </a:rPr>
              <a:t>不同的</a:t>
            </a:r>
            <a:r>
              <a:rPr lang="zh-HK" altLang="en-US" sz="36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PMingLiU" pitchFamily="18" charset="-120"/>
              </a:rPr>
              <a:t>治療方案</a:t>
            </a:r>
            <a:endParaRPr lang="en-US" altLang="zh-TW" sz="3600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ea typeface="PMingLiU" pitchFamily="18" charset="-120"/>
            </a:endParaRPr>
          </a:p>
        </p:txBody>
      </p:sp>
      <p:graphicFrame>
        <p:nvGraphicFramePr>
          <p:cNvPr id="796941" name="Group 26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39087804"/>
              </p:ext>
            </p:extLst>
          </p:nvPr>
        </p:nvGraphicFramePr>
        <p:xfrm>
          <a:off x="684213" y="1773238"/>
          <a:ext cx="7772400" cy="4681300"/>
        </p:xfrm>
        <a:graphic>
          <a:graphicData uri="http://schemas.openxmlformats.org/drawingml/2006/table">
            <a:tbl>
              <a:tblPr/>
              <a:tblGrid>
                <a:gridCol w="1673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66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2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541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557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2301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PMingLiU" pitchFamily="18" charset="-120"/>
                      </a:endParaRP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zh-HK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PMingLiU" pitchFamily="18" charset="-120"/>
                        </a:rPr>
                        <a:t>誘導排卵</a:t>
                      </a:r>
                      <a:endParaRPr kumimoji="0" lang="en-US" altLang="zh-TW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PMingLiU" pitchFamily="18" charset="-12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PMingLiU" pitchFamily="18" charset="-120"/>
                        </a:rPr>
                        <a:t>月經失調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PMingLiU" pitchFamily="18" charset="-120"/>
                        </a:rPr>
                        <a:t> </a:t>
                      </a:r>
                      <a:r>
                        <a:rPr kumimoji="0" lang="en-HK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PMingLiU" pitchFamily="18" charset="-120"/>
                        </a:rPr>
                        <a:t>/ 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PMingLiU" pitchFamily="18" charset="-120"/>
                        </a:rPr>
                        <a:t>稀發月經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PMingLiU" pitchFamily="18" charset="-120"/>
                        </a:rPr>
                        <a:t>/ </a:t>
                      </a:r>
                      <a:r>
                        <a:rPr kumimoji="0" lang="en-US" altLang="zh-TW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PMingLiU" pitchFamily="18" charset="-120"/>
                        </a:rPr>
                        <a:t>閉經</a:t>
                      </a:r>
                      <a:endParaRPr kumimoji="0" lang="en-US" altLang="zh-TW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PMingLiU" pitchFamily="18" charset="-12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PMingLiU" pitchFamily="18" charset="-120"/>
                        </a:rPr>
                        <a:t>雄激素症狀 </a:t>
                      </a:r>
                      <a:r>
                        <a:rPr kumimoji="0" lang="en-HK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PMingLiU" pitchFamily="18" charset="-120"/>
                        </a:rPr>
                        <a:t>/ 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PMingLiU" pitchFamily="18" charset="-120"/>
                        </a:rPr>
                        <a:t>多毛症</a:t>
                      </a:r>
                      <a:endParaRPr kumimoji="0" lang="en-US" altLang="zh-TW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PMingLiU" pitchFamily="18" charset="-12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PMingLiU" pitchFamily="18" charset="-120"/>
                        </a:rPr>
                        <a:t>高胰島素血症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522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zh-HK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PMingLiU" pitchFamily="18" charset="-120"/>
                        </a:rPr>
                        <a:t>口服排卵丸 </a:t>
                      </a:r>
                      <a:r>
                        <a:rPr kumimoji="0" lang="en-HK" altLang="zh-HK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PMingLiU" pitchFamily="18" charset="-120"/>
                        </a:rPr>
                        <a:t>(Clomid / Letrozole)</a:t>
                      </a:r>
                      <a:endParaRPr kumimoji="0" lang="en-US" altLang="zh-TW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PMingLiU" pitchFamily="18" charset="-120"/>
                      </a:endParaRP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Arial" charset="0"/>
                          <a:ea typeface="PMingLiU" pitchFamily="18" charset="-120"/>
                          <a:sym typeface="Symbol" pitchFamily="18" charset="2"/>
                        </a:rPr>
                        <a:t>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9900"/>
                        </a:solidFill>
                        <a:effectLst/>
                        <a:latin typeface="Arial" charset="0"/>
                        <a:ea typeface="PMingLiU" pitchFamily="18" charset="-12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9900"/>
                        </a:solidFill>
                        <a:effectLst/>
                        <a:latin typeface="Arial" charset="0"/>
                        <a:ea typeface="PMingLiU" pitchFamily="18" charset="-12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9900"/>
                        </a:solidFill>
                        <a:effectLst/>
                        <a:latin typeface="Arial" charset="0"/>
                        <a:ea typeface="PMingLiU" pitchFamily="18" charset="-120"/>
                        <a:sym typeface="Symbol" pitchFamily="18" charset="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9900"/>
                        </a:solidFill>
                        <a:effectLst/>
                        <a:latin typeface="Arial" charset="0"/>
                        <a:ea typeface="PMingLiU" pitchFamily="18" charset="-12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PMingLiU" pitchFamily="18" charset="-12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522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PMingLiU" pitchFamily="18" charset="-120"/>
                        </a:rPr>
                        <a:t>複方口服避孕藥</a:t>
                      </a:r>
                      <a:endParaRPr kumimoji="0" lang="en-US" altLang="zh-TW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PMingLiU" pitchFamily="18" charset="-12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PMingLiU" pitchFamily="18" charset="-120"/>
                        </a:rPr>
                        <a:t>(Oral Contraceptives)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9900"/>
                        </a:solidFill>
                        <a:effectLst/>
                        <a:latin typeface="Arial" charset="0"/>
                        <a:ea typeface="PMingLiU" pitchFamily="18" charset="-12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Arial" charset="0"/>
                          <a:ea typeface="PMingLiU" pitchFamily="18" charset="-120"/>
                          <a:sym typeface="Symbol" pitchFamily="18" charset="2"/>
                        </a:rPr>
                        <a:t>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9900"/>
                        </a:solidFill>
                        <a:effectLst/>
                        <a:latin typeface="Arial" charset="0"/>
                        <a:ea typeface="PMingLiU" pitchFamily="18" charset="-12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Arial" charset="0"/>
                          <a:ea typeface="PMingLiU" pitchFamily="18" charset="-120"/>
                          <a:sym typeface="Symbol" pitchFamily="18" charset="2"/>
                        </a:rPr>
                        <a:t>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PMingLiU" pitchFamily="18" charset="-120"/>
                        </a:rPr>
                        <a:t>？</a:t>
                      </a:r>
                      <a:r>
                        <a:rPr kumimoji="0" lang="en-US" altLang="zh-TW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PMingLiU" pitchFamily="18" charset="-120"/>
                        </a:rPr>
                        <a:t>不良反應</a:t>
                      </a:r>
                      <a:endParaRPr kumimoji="0" lang="en-US" altLang="zh-TW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  <a:ea typeface="PMingLiU" pitchFamily="18" charset="-12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172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PMingLiU" pitchFamily="18" charset="-120"/>
                        </a:rPr>
                        <a:t>週期性黃體素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9900"/>
                        </a:solidFill>
                        <a:effectLst/>
                        <a:latin typeface="Arial" charset="0"/>
                        <a:ea typeface="PMingLiU" pitchFamily="18" charset="-12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Arial" charset="0"/>
                          <a:ea typeface="PMingLiU" pitchFamily="18" charset="-120"/>
                          <a:sym typeface="Symbol" pitchFamily="18" charset="2"/>
                        </a:rPr>
                        <a:t>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9900"/>
                        </a:solidFill>
                        <a:effectLst/>
                        <a:latin typeface="Arial" charset="0"/>
                        <a:ea typeface="PMingLiU" pitchFamily="18" charset="-12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PMingLiU" pitchFamily="18" charset="-12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301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PMingLiU" pitchFamily="18" charset="-120"/>
                        </a:rPr>
                        <a:t>抗雄激素 </a:t>
                      </a:r>
                      <a:r>
                        <a:rPr kumimoji="0" lang="en-HK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PMingLiU" pitchFamily="18" charset="-120"/>
                        </a:rPr>
                        <a:t>/ 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PMingLiU" pitchFamily="18" charset="-120"/>
                        </a:rPr>
                        <a:t>5α-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PMingLiU" pitchFamily="18" charset="-120"/>
                        </a:rPr>
                        <a:t>還原酶抑制劑</a:t>
                      </a:r>
                      <a:endParaRPr kumimoji="0" lang="en-US" altLang="zh-TW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PMingLiU" pitchFamily="18" charset="-120"/>
                      </a:endParaRP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9900"/>
                        </a:solidFill>
                        <a:effectLst/>
                        <a:latin typeface="Arial" charset="0"/>
                        <a:ea typeface="PMingLiU" pitchFamily="18" charset="-12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9900"/>
                        </a:solidFill>
                        <a:effectLst/>
                        <a:latin typeface="Arial" charset="0"/>
                        <a:ea typeface="PMingLiU" pitchFamily="18" charset="-12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Arial" charset="0"/>
                          <a:ea typeface="PMingLiU" pitchFamily="18" charset="-120"/>
                          <a:sym typeface="Symbol" pitchFamily="18" charset="2"/>
                        </a:rPr>
                        <a:t>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9900"/>
                        </a:solidFill>
                        <a:effectLst/>
                        <a:latin typeface="Arial" charset="0"/>
                        <a:ea typeface="PMingLiU" pitchFamily="18" charset="-12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9900"/>
                        </a:solidFill>
                        <a:effectLst/>
                        <a:latin typeface="Arial" charset="0"/>
                        <a:ea typeface="PMingLiU" pitchFamily="18" charset="-12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364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PMingLiU" pitchFamily="18" charset="-120"/>
                        </a:rPr>
                        <a:t>胰島素增敏劑</a:t>
                      </a:r>
                      <a:endParaRPr kumimoji="0" lang="en-US" altLang="zh-TW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PMingLiU" pitchFamily="18" charset="-12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PMingLiU" pitchFamily="18" charset="-120"/>
                        </a:rPr>
                        <a:t>(Metformin)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Arial" charset="0"/>
                          <a:ea typeface="PMingLiU" pitchFamily="18" charset="-120"/>
                          <a:sym typeface="Symbol" pitchFamily="18" charset="2"/>
                        </a:rPr>
                        <a:t>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9900"/>
                        </a:solidFill>
                        <a:effectLst/>
                        <a:latin typeface="Arial" charset="0"/>
                        <a:ea typeface="PMingLiU" pitchFamily="18" charset="-12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Arial" charset="0"/>
                          <a:ea typeface="PMingLiU" pitchFamily="18" charset="-120"/>
                          <a:sym typeface="Symbol" pitchFamily="18" charset="2"/>
                        </a:rPr>
                        <a:t>？ 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9900"/>
                        </a:solidFill>
                        <a:effectLst/>
                        <a:latin typeface="Arial" charset="0"/>
                        <a:ea typeface="PMingLiU" pitchFamily="18" charset="-12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Arial" charset="0"/>
                          <a:ea typeface="PMingLiU" pitchFamily="18" charset="-120"/>
                          <a:sym typeface="Symbol" pitchFamily="18" charset="2"/>
                        </a:rPr>
                        <a:t>？ 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9900"/>
                        </a:solidFill>
                        <a:effectLst/>
                        <a:latin typeface="Arial" charset="0"/>
                        <a:ea typeface="PMingLiU" pitchFamily="18" charset="-12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Tahom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Arial" charset="0"/>
                          <a:ea typeface="PMingLiU" pitchFamily="18" charset="-120"/>
                          <a:sym typeface="Symbol" pitchFamily="18" charset="2"/>
                        </a:rPr>
                        <a:t>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zh-TW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9900"/>
                        </a:solidFill>
                        <a:effectLst/>
                        <a:latin typeface="Arial" charset="0"/>
                        <a:ea typeface="PMingLiU" pitchFamily="18" charset="-12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29664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5" name="Picture 4" descr="ingrid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15" t="7785" r="4189" b="7928"/>
          <a:stretch>
            <a:fillRect/>
          </a:stretch>
        </p:blipFill>
        <p:spPr>
          <a:xfrm>
            <a:off x="622778" y="3933056"/>
            <a:ext cx="2736850" cy="20923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8676" name="Picture 8" descr="502131039_b97e7382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4736" y="860951"/>
            <a:ext cx="2665413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7" name="Text Box 10"/>
          <p:cNvSpPr txBox="1">
            <a:spLocks noChangeArrowheads="1"/>
          </p:cNvSpPr>
          <p:nvPr/>
        </p:nvSpPr>
        <p:spPr bwMode="auto">
          <a:xfrm>
            <a:off x="490884" y="1547267"/>
            <a:ext cx="5744467" cy="1261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rtl="0" eaLnBrk="1" hangingPunct="1">
              <a:spcBef>
                <a:spcPts val="1200"/>
              </a:spcBef>
              <a:spcAft>
                <a:spcPts val="1200"/>
              </a:spcAft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GB" altLang="zh-TW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PMingLiU" pitchFamily="18" charset="-120"/>
                <a:cs typeface="Arial" panose="020B0604020202020204" pitchFamily="34" charset="0"/>
              </a:rPr>
              <a:t>PMOS</a:t>
            </a:r>
            <a:r>
              <a:rPr lang="en-GB" altLang="zh-TW" sz="28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PMingLiU" pitchFamily="18" charset="-120"/>
                <a:cs typeface="Arial" panose="020B0604020202020204" pitchFamily="34" charset="0"/>
              </a:rPr>
              <a:t> 的</a:t>
            </a:r>
            <a:r>
              <a:rPr lang="en-GB" altLang="zh-TW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PMingLiU" pitchFamily="18" charset="-120"/>
                <a:cs typeface="Arial" panose="020B0604020202020204" pitchFamily="34" charset="0"/>
              </a:rPr>
              <a:t>異質性表現</a:t>
            </a:r>
            <a:endParaRPr lang="en-GB" altLang="zh-TW" sz="2800" b="1" i="1" dirty="0">
              <a:solidFill>
                <a:schemeClr val="tx2"/>
              </a:solidFill>
              <a:latin typeface="Comic Sans MS" pitchFamily="66" charset="0"/>
              <a:ea typeface="PMingLiU" pitchFamily="18" charset="-120"/>
            </a:endParaRPr>
          </a:p>
          <a:p>
            <a:pPr algn="l" rtl="0" eaLnBrk="1" hangingPunct="1">
              <a:spcBef>
                <a:spcPts val="1200"/>
              </a:spcBef>
              <a:spcAft>
                <a:spcPts val="1200"/>
              </a:spcAft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GB" altLang="zh-TW" sz="2800" i="1" dirty="0" err="1">
                <a:latin typeface="Comic Sans MS" pitchFamily="66" charset="0"/>
                <a:ea typeface="PMingLiU" pitchFamily="18" charset="-120"/>
              </a:rPr>
              <a:t>我們外表相似</a:t>
            </a:r>
            <a:r>
              <a:rPr lang="en-GB" altLang="zh-TW" sz="2800" i="1" dirty="0">
                <a:latin typeface="Comic Sans MS" pitchFamily="66" charset="0"/>
                <a:ea typeface="PMingLiU" pitchFamily="18" charset="-120"/>
              </a:rPr>
              <a:t>，</a:t>
            </a:r>
            <a:r>
              <a:rPr lang="zh-TW" altLang="en-US" sz="2800" i="1" dirty="0">
                <a:latin typeface="Comic Sans MS" pitchFamily="66" charset="0"/>
                <a:ea typeface="PMingLiU" pitchFamily="18" charset="-120"/>
              </a:rPr>
              <a:t>但其實各有不同！</a:t>
            </a:r>
          </a:p>
        </p:txBody>
      </p:sp>
      <p:sp>
        <p:nvSpPr>
          <p:cNvPr id="1133579" name="Text Box 11"/>
          <p:cNvSpPr txBox="1">
            <a:spLocks noChangeArrowheads="1"/>
          </p:cNvSpPr>
          <p:nvPr/>
        </p:nvSpPr>
        <p:spPr bwMode="auto">
          <a:xfrm>
            <a:off x="3419872" y="4849068"/>
            <a:ext cx="453040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altLang="zh-TW" sz="2800" b="1" dirty="0" err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ea typeface="PMingLiU" pitchFamily="18" charset="-120"/>
              </a:rPr>
              <a:t>管理</a:t>
            </a:r>
            <a:r>
              <a:rPr lang="zh-HK" altLang="en-US" sz="2800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ea typeface="PMingLiU" pitchFamily="18" charset="-120"/>
              </a:rPr>
              <a:t>應個人化、</a:t>
            </a:r>
            <a:r>
              <a:rPr lang="en-GB" altLang="zh-TW" sz="2800" b="1" dirty="0" err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ea typeface="PMingLiU" pitchFamily="18" charset="-120"/>
              </a:rPr>
              <a:t>因人而異</a:t>
            </a:r>
            <a:r>
              <a:rPr lang="en-GB" altLang="zh-TW" sz="2800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ea typeface="PMingLiU" pitchFamily="18" charset="-120"/>
              </a:rPr>
              <a:t> ! </a:t>
            </a:r>
            <a:endParaRPr lang="zh-TW" altLang="en-US" sz="2800" b="1" dirty="0"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  <a:ea typeface="PMingLiU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44108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33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3579" grpId="0"/>
    </p:bldLst>
  </p:timing>
</p:sld>
</file>

<file path=ppt/theme/theme1.xml><?xml version="1.0" encoding="utf-8"?>
<a:theme xmlns:a="http://schemas.openxmlformats.org/drawingml/2006/main" name="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Blends</Template>
  <TotalTime>11827</TotalTime>
  <Words>985</Words>
  <Application>Microsoft Office PowerPoint</Application>
  <PresentationFormat>如螢幕大小 (4:3)</PresentationFormat>
  <Paragraphs>169</Paragraphs>
  <Slides>14</Slides>
  <Notes>11</Notes>
  <HiddenSlides>0</HiddenSlides>
  <MMClips>0</MMClips>
  <ScaleCrop>false</ScaleCrop>
  <HeadingPairs>
    <vt:vector size="6" baseType="variant">
      <vt:variant>
        <vt:lpstr>使用字型</vt:lpstr>
      </vt:variant>
      <vt:variant>
        <vt:i4>11</vt:i4>
      </vt:variant>
      <vt:variant>
        <vt:lpstr>佈景主題</vt:lpstr>
      </vt:variant>
      <vt:variant>
        <vt:i4>4</vt:i4>
      </vt:variant>
      <vt:variant>
        <vt:lpstr>投影片標題</vt:lpstr>
      </vt:variant>
      <vt:variant>
        <vt:i4>14</vt:i4>
      </vt:variant>
    </vt:vector>
  </HeadingPairs>
  <TitlesOfParts>
    <vt:vector size="29" baseType="lpstr">
      <vt:lpstr>SimSun</vt:lpstr>
      <vt:lpstr>新細明體</vt:lpstr>
      <vt:lpstr>新細明體</vt:lpstr>
      <vt:lpstr>Arial</vt:lpstr>
      <vt:lpstr>Book Antiqua</vt:lpstr>
      <vt:lpstr>Calibri</vt:lpstr>
      <vt:lpstr>Comic Sans MS</vt:lpstr>
      <vt:lpstr>Symbol</vt:lpstr>
      <vt:lpstr>Tahoma</vt:lpstr>
      <vt:lpstr>Times New Roman</vt:lpstr>
      <vt:lpstr>Wingdings</vt:lpstr>
      <vt:lpstr>Blends</vt:lpstr>
      <vt:lpstr>2_Blends</vt:lpstr>
      <vt:lpstr>3_Blends</vt:lpstr>
      <vt:lpstr>5_Blends</vt:lpstr>
      <vt:lpstr>多內分泌代謝性卵巢綜合症 Polyendocrine Metabolic Ovarian Syndrome (PMOS)</vt:lpstr>
      <vt:lpstr>大綱</vt:lpstr>
      <vt:lpstr>PMOS (PCOS) 在女性中有多常見？</vt:lpstr>
      <vt:lpstr>PowerPoint 簡報</vt:lpstr>
      <vt:lpstr>PowerPoint 簡報</vt:lpstr>
      <vt:lpstr>PowerPoint 簡報</vt:lpstr>
      <vt:lpstr>PMOS 常見徵狀</vt:lpstr>
      <vt:lpstr>PMOS (新名稱)：反映這是一種全身性內分泌及代謝疾病，而不僅是婦科問題</vt:lpstr>
      <vt:lpstr>  PMOS 的疾病風險跨越女性的一生！</vt:lpstr>
      <vt:lpstr>PMOS 患者心血管代謝風險評估</vt:lpstr>
      <vt:lpstr>體重管理 與 生活方式調整</vt:lpstr>
      <vt:lpstr>管理與治療的核心要素</vt:lpstr>
      <vt:lpstr>PMOS – 不同的治療方案</vt:lpstr>
      <vt:lpstr>PowerPoint 簡報</vt:lpstr>
    </vt:vector>
  </TitlesOfParts>
  <Company>Dept O&amp;G, CUHK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Metformin therapy for polycystic ovary syndrome</dc:title>
  <dc:creator>PM Lam</dc:creator>
  <cp:lastModifiedBy>Lai Ping Cheung (OBG)</cp:lastModifiedBy>
  <cp:revision>2153</cp:revision>
  <cp:lastPrinted>2026-08-24T12:48:39Z</cp:lastPrinted>
  <dcterms:created xsi:type="dcterms:W3CDTF">2002-09-23T11:52:50Z</dcterms:created>
  <dcterms:modified xsi:type="dcterms:W3CDTF">2026-10-22T16:33:20Z</dcterms:modified>
</cp:coreProperties>
</file>